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4"/>
  </p:sldMasterIdLst>
  <p:notesMasterIdLst>
    <p:notesMasterId r:id="rId35"/>
  </p:notesMasterIdLst>
  <p:sldIdLst>
    <p:sldId id="256" r:id="rId5"/>
    <p:sldId id="384" r:id="rId6"/>
    <p:sldId id="414" r:id="rId7"/>
    <p:sldId id="412" r:id="rId8"/>
    <p:sldId id="388" r:id="rId9"/>
    <p:sldId id="418" r:id="rId10"/>
    <p:sldId id="387" r:id="rId11"/>
    <p:sldId id="417" r:id="rId12"/>
    <p:sldId id="419" r:id="rId13"/>
    <p:sldId id="404" r:id="rId14"/>
    <p:sldId id="422" r:id="rId15"/>
    <p:sldId id="423" r:id="rId16"/>
    <p:sldId id="424" r:id="rId17"/>
    <p:sldId id="425" r:id="rId18"/>
    <p:sldId id="426" r:id="rId19"/>
    <p:sldId id="427" r:id="rId20"/>
    <p:sldId id="407" r:id="rId21"/>
    <p:sldId id="435" r:id="rId22"/>
    <p:sldId id="443" r:id="rId23"/>
    <p:sldId id="444" r:id="rId24"/>
    <p:sldId id="445" r:id="rId25"/>
    <p:sldId id="446" r:id="rId26"/>
    <p:sldId id="447" r:id="rId27"/>
    <p:sldId id="451" r:id="rId28"/>
    <p:sldId id="452" r:id="rId29"/>
    <p:sldId id="449" r:id="rId30"/>
    <p:sldId id="450" r:id="rId31"/>
    <p:sldId id="400" r:id="rId32"/>
    <p:sldId id="428" r:id="rId33"/>
    <p:sldId id="399" r:id="rId34"/>
  </p:sldIdLst>
  <p:sldSz cx="13011150" cy="7315200"/>
  <p:notesSz cx="6858000" cy="9144000"/>
  <p:embeddedFontLst>
    <p:embeddedFont>
      <p:font typeface="Arial Narrow" panose="020B060402020202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Trade Gothic LT Std Cn" pitchFamily="2"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mnlöst avsnitt" id="{5FA11941-EB09-43F8-9D50-15D6889FEA17}">
          <p14:sldIdLst>
            <p14:sldId id="256"/>
            <p14:sldId id="384"/>
            <p14:sldId id="414"/>
            <p14:sldId id="412"/>
            <p14:sldId id="388"/>
            <p14:sldId id="418"/>
            <p14:sldId id="387"/>
            <p14:sldId id="417"/>
            <p14:sldId id="419"/>
            <p14:sldId id="404"/>
            <p14:sldId id="422"/>
            <p14:sldId id="423"/>
            <p14:sldId id="424"/>
            <p14:sldId id="425"/>
            <p14:sldId id="426"/>
            <p14:sldId id="427"/>
            <p14:sldId id="407"/>
            <p14:sldId id="435"/>
            <p14:sldId id="443"/>
            <p14:sldId id="444"/>
            <p14:sldId id="445"/>
            <p14:sldId id="446"/>
            <p14:sldId id="447"/>
            <p14:sldId id="451"/>
            <p14:sldId id="452"/>
            <p14:sldId id="449"/>
            <p14:sldId id="450"/>
            <p14:sldId id="400"/>
            <p14:sldId id="428"/>
            <p14:sldId id="3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örfattare" initials="E"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1E1E1E"/>
    <a:srgbClr val="FBD349"/>
    <a:srgbClr val="111528"/>
    <a:srgbClr val="296025"/>
    <a:srgbClr val="2D4499"/>
    <a:srgbClr val="E98A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883B8E-CDB7-494D-827E-E9838A75AFC9}" v="5" dt="2021-12-21T12:41:29.447"/>
  </p1510:revLst>
</p1510:revInfo>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4050"/>
  </p:normalViewPr>
  <p:slideViewPr>
    <p:cSldViewPr snapToGrid="0">
      <p:cViewPr varScale="1">
        <p:scale>
          <a:sx n="87" d="100"/>
          <a:sy n="87" d="100"/>
        </p:scale>
        <p:origin x="20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2/15/23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10</a:t>
            </a:fld>
            <a:endParaRPr lang="en-US"/>
          </a:p>
        </p:txBody>
      </p:sp>
    </p:spTree>
    <p:extLst>
      <p:ext uri="{BB962C8B-B14F-4D97-AF65-F5344CB8AC3E}">
        <p14:creationId xmlns:p14="http://schemas.microsoft.com/office/powerpoint/2010/main" val="3369805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11</a:t>
            </a:fld>
            <a:endParaRPr lang="en-US"/>
          </a:p>
        </p:txBody>
      </p:sp>
    </p:spTree>
    <p:extLst>
      <p:ext uri="{BB962C8B-B14F-4D97-AF65-F5344CB8AC3E}">
        <p14:creationId xmlns:p14="http://schemas.microsoft.com/office/powerpoint/2010/main" val="2676746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12</a:t>
            </a:fld>
            <a:endParaRPr lang="en-US"/>
          </a:p>
        </p:txBody>
      </p:sp>
    </p:spTree>
    <p:extLst>
      <p:ext uri="{BB962C8B-B14F-4D97-AF65-F5344CB8AC3E}">
        <p14:creationId xmlns:p14="http://schemas.microsoft.com/office/powerpoint/2010/main" val="310120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13</a:t>
            </a:fld>
            <a:endParaRPr lang="en-US"/>
          </a:p>
        </p:txBody>
      </p:sp>
    </p:spTree>
    <p:extLst>
      <p:ext uri="{BB962C8B-B14F-4D97-AF65-F5344CB8AC3E}">
        <p14:creationId xmlns:p14="http://schemas.microsoft.com/office/powerpoint/2010/main" val="21683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14</a:t>
            </a:fld>
            <a:endParaRPr lang="en-US"/>
          </a:p>
        </p:txBody>
      </p:sp>
    </p:spTree>
    <p:extLst>
      <p:ext uri="{BB962C8B-B14F-4D97-AF65-F5344CB8AC3E}">
        <p14:creationId xmlns:p14="http://schemas.microsoft.com/office/powerpoint/2010/main" val="1498281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15</a:t>
            </a:fld>
            <a:endParaRPr lang="en-US"/>
          </a:p>
        </p:txBody>
      </p:sp>
    </p:spTree>
    <p:extLst>
      <p:ext uri="{BB962C8B-B14F-4D97-AF65-F5344CB8AC3E}">
        <p14:creationId xmlns:p14="http://schemas.microsoft.com/office/powerpoint/2010/main" val="929812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Intervju om greenwashing: </a:t>
            </a:r>
            <a:r>
              <a:rPr lang="sv-SE" dirty="0" err="1"/>
              <a:t>https</a:t>
            </a:r>
            <a:r>
              <a:rPr lang="sv-SE" dirty="0"/>
              <a:t>://</a:t>
            </a:r>
            <a:r>
              <a:rPr lang="sv-SE" dirty="0" err="1"/>
              <a:t>youtu.be</a:t>
            </a:r>
            <a:r>
              <a:rPr lang="sv-SE"/>
              <a:t>/UxgTJ20j-mM</a:t>
            </a:r>
          </a:p>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16</a:t>
            </a:fld>
            <a:endParaRPr lang="en-US"/>
          </a:p>
        </p:txBody>
      </p:sp>
    </p:spTree>
    <p:extLst>
      <p:ext uri="{BB962C8B-B14F-4D97-AF65-F5344CB8AC3E}">
        <p14:creationId xmlns:p14="http://schemas.microsoft.com/office/powerpoint/2010/main" val="1185238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17</a:t>
            </a:fld>
            <a:endParaRPr lang="en-US"/>
          </a:p>
        </p:txBody>
      </p:sp>
    </p:spTree>
    <p:extLst>
      <p:ext uri="{BB962C8B-B14F-4D97-AF65-F5344CB8AC3E}">
        <p14:creationId xmlns:p14="http://schemas.microsoft.com/office/powerpoint/2010/main" val="1631659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18</a:t>
            </a:fld>
            <a:endParaRPr lang="en-US"/>
          </a:p>
        </p:txBody>
      </p:sp>
    </p:spTree>
    <p:extLst>
      <p:ext uri="{BB962C8B-B14F-4D97-AF65-F5344CB8AC3E}">
        <p14:creationId xmlns:p14="http://schemas.microsoft.com/office/powerpoint/2010/main" val="1526436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19</a:t>
            </a:fld>
            <a:endParaRPr lang="en-US"/>
          </a:p>
        </p:txBody>
      </p:sp>
    </p:spTree>
    <p:extLst>
      <p:ext uri="{BB962C8B-B14F-4D97-AF65-F5344CB8AC3E}">
        <p14:creationId xmlns:p14="http://schemas.microsoft.com/office/powerpoint/2010/main" val="413030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3920156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20</a:t>
            </a:fld>
            <a:endParaRPr lang="en-US"/>
          </a:p>
        </p:txBody>
      </p:sp>
    </p:spTree>
    <p:extLst>
      <p:ext uri="{BB962C8B-B14F-4D97-AF65-F5344CB8AC3E}">
        <p14:creationId xmlns:p14="http://schemas.microsoft.com/office/powerpoint/2010/main" val="1423739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21</a:t>
            </a:fld>
            <a:endParaRPr lang="en-US"/>
          </a:p>
        </p:txBody>
      </p:sp>
    </p:spTree>
    <p:extLst>
      <p:ext uri="{BB962C8B-B14F-4D97-AF65-F5344CB8AC3E}">
        <p14:creationId xmlns:p14="http://schemas.microsoft.com/office/powerpoint/2010/main" val="3771906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22</a:t>
            </a:fld>
            <a:endParaRPr lang="en-US"/>
          </a:p>
        </p:txBody>
      </p:sp>
    </p:spTree>
    <p:extLst>
      <p:ext uri="{BB962C8B-B14F-4D97-AF65-F5344CB8AC3E}">
        <p14:creationId xmlns:p14="http://schemas.microsoft.com/office/powerpoint/2010/main" val="3769221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23</a:t>
            </a:fld>
            <a:endParaRPr lang="en-US"/>
          </a:p>
        </p:txBody>
      </p:sp>
    </p:spTree>
    <p:extLst>
      <p:ext uri="{BB962C8B-B14F-4D97-AF65-F5344CB8AC3E}">
        <p14:creationId xmlns:p14="http://schemas.microsoft.com/office/powerpoint/2010/main" val="896452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24</a:t>
            </a:fld>
            <a:endParaRPr lang="en-US"/>
          </a:p>
        </p:txBody>
      </p:sp>
    </p:spTree>
    <p:extLst>
      <p:ext uri="{BB962C8B-B14F-4D97-AF65-F5344CB8AC3E}">
        <p14:creationId xmlns:p14="http://schemas.microsoft.com/office/powerpoint/2010/main" val="3280230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25</a:t>
            </a:fld>
            <a:endParaRPr lang="en-US"/>
          </a:p>
        </p:txBody>
      </p:sp>
    </p:spTree>
    <p:extLst>
      <p:ext uri="{BB962C8B-B14F-4D97-AF65-F5344CB8AC3E}">
        <p14:creationId xmlns:p14="http://schemas.microsoft.com/office/powerpoint/2010/main" val="2198521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26</a:t>
            </a:fld>
            <a:endParaRPr lang="en-US"/>
          </a:p>
        </p:txBody>
      </p:sp>
    </p:spTree>
    <p:extLst>
      <p:ext uri="{BB962C8B-B14F-4D97-AF65-F5344CB8AC3E}">
        <p14:creationId xmlns:p14="http://schemas.microsoft.com/office/powerpoint/2010/main" val="2530072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27</a:t>
            </a:fld>
            <a:endParaRPr lang="en-US"/>
          </a:p>
        </p:txBody>
      </p:sp>
    </p:spTree>
    <p:extLst>
      <p:ext uri="{BB962C8B-B14F-4D97-AF65-F5344CB8AC3E}">
        <p14:creationId xmlns:p14="http://schemas.microsoft.com/office/powerpoint/2010/main" val="3164438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28</a:t>
            </a:fld>
            <a:endParaRPr lang="en-US"/>
          </a:p>
        </p:txBody>
      </p:sp>
    </p:spTree>
    <p:extLst>
      <p:ext uri="{BB962C8B-B14F-4D97-AF65-F5344CB8AC3E}">
        <p14:creationId xmlns:p14="http://schemas.microsoft.com/office/powerpoint/2010/main" val="591056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29</a:t>
            </a:fld>
            <a:endParaRPr lang="en-US"/>
          </a:p>
        </p:txBody>
      </p:sp>
    </p:spTree>
    <p:extLst>
      <p:ext uri="{BB962C8B-B14F-4D97-AF65-F5344CB8AC3E}">
        <p14:creationId xmlns:p14="http://schemas.microsoft.com/office/powerpoint/2010/main" val="3012700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3</a:t>
            </a:fld>
            <a:endParaRPr lang="en-US"/>
          </a:p>
        </p:txBody>
      </p:sp>
    </p:spTree>
    <p:extLst>
      <p:ext uri="{BB962C8B-B14F-4D97-AF65-F5344CB8AC3E}">
        <p14:creationId xmlns:p14="http://schemas.microsoft.com/office/powerpoint/2010/main" val="3461572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endParaRPr dirty="0">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t>30</a:t>
            </a:fld>
            <a:endParaRPr lang="en-US"/>
          </a:p>
        </p:txBody>
      </p:sp>
    </p:spTree>
    <p:extLst>
      <p:ext uri="{BB962C8B-B14F-4D97-AF65-F5344CB8AC3E}">
        <p14:creationId xmlns:p14="http://schemas.microsoft.com/office/powerpoint/2010/main" val="287325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4</a:t>
            </a:fld>
            <a:endParaRPr lang="en-US"/>
          </a:p>
        </p:txBody>
      </p:sp>
    </p:spTree>
    <p:extLst>
      <p:ext uri="{BB962C8B-B14F-4D97-AF65-F5344CB8AC3E}">
        <p14:creationId xmlns:p14="http://schemas.microsoft.com/office/powerpoint/2010/main" val="996460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5</a:t>
            </a:fld>
            <a:endParaRPr lang="en-US"/>
          </a:p>
        </p:txBody>
      </p:sp>
    </p:spTree>
    <p:extLst>
      <p:ext uri="{BB962C8B-B14F-4D97-AF65-F5344CB8AC3E}">
        <p14:creationId xmlns:p14="http://schemas.microsoft.com/office/powerpoint/2010/main" val="267009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6</a:t>
            </a:fld>
            <a:endParaRPr lang="en-US"/>
          </a:p>
        </p:txBody>
      </p:sp>
    </p:spTree>
    <p:extLst>
      <p:ext uri="{BB962C8B-B14F-4D97-AF65-F5344CB8AC3E}">
        <p14:creationId xmlns:p14="http://schemas.microsoft.com/office/powerpoint/2010/main" val="661002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lang="sv-SE" dirty="0">
                <a:latin typeface="Arial"/>
                <a:ea typeface="+mn-ea"/>
                <a:cs typeface="Arial"/>
              </a:rPr>
              <a:t>Film om läderindustrin: </a:t>
            </a:r>
            <a:r>
              <a:rPr lang="sv-SE" dirty="0" err="1">
                <a:latin typeface="Arial"/>
                <a:ea typeface="+mn-ea"/>
                <a:cs typeface="Arial"/>
              </a:rPr>
              <a:t>https</a:t>
            </a:r>
            <a:r>
              <a:rPr lang="sv-SE" dirty="0">
                <a:latin typeface="Arial"/>
                <a:ea typeface="+mn-ea"/>
                <a:cs typeface="Arial"/>
              </a:rPr>
              <a:t>://</a:t>
            </a:r>
            <a:r>
              <a:rPr lang="sv-SE" dirty="0" err="1">
                <a:latin typeface="Arial"/>
                <a:ea typeface="+mn-ea"/>
                <a:cs typeface="Arial"/>
              </a:rPr>
              <a:t>www.youtube.com</a:t>
            </a:r>
            <a:r>
              <a:rPr lang="sv-SE" dirty="0">
                <a:latin typeface="Arial"/>
                <a:ea typeface="+mn-ea"/>
                <a:cs typeface="Arial"/>
              </a:rPr>
              <a:t>/</a:t>
            </a:r>
            <a:r>
              <a:rPr lang="sv-SE" dirty="0" err="1">
                <a:latin typeface="Arial"/>
                <a:ea typeface="+mn-ea"/>
                <a:cs typeface="Arial"/>
              </a:rPr>
              <a:t>watch?v</a:t>
            </a:r>
            <a:r>
              <a:rPr lang="sv-SE" dirty="0">
                <a:latin typeface="Arial"/>
                <a:ea typeface="+mn-ea"/>
                <a:cs typeface="Arial"/>
              </a:rPr>
              <a:t>=Qo3MkYMMURA&amp;list=PLrgvq-ymFLTz-yT6OcFl41VHN7LYhtSeo&amp;index=2</a:t>
            </a:r>
            <a:endParaRPr dirty="0">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t>7</a:t>
            </a:fld>
            <a:endParaRPr lang="en-US"/>
          </a:p>
        </p:txBody>
      </p:sp>
    </p:spTree>
    <p:extLst>
      <p:ext uri="{BB962C8B-B14F-4D97-AF65-F5344CB8AC3E}">
        <p14:creationId xmlns:p14="http://schemas.microsoft.com/office/powerpoint/2010/main" val="2259952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8</a:t>
            </a:fld>
            <a:endParaRPr lang="en-US"/>
          </a:p>
        </p:txBody>
      </p:sp>
    </p:spTree>
    <p:extLst>
      <p:ext uri="{BB962C8B-B14F-4D97-AF65-F5344CB8AC3E}">
        <p14:creationId xmlns:p14="http://schemas.microsoft.com/office/powerpoint/2010/main" val="3615648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9</a:t>
            </a:fld>
            <a:endParaRPr lang="en-US"/>
          </a:p>
        </p:txBody>
      </p:sp>
    </p:spTree>
    <p:extLst>
      <p:ext uri="{BB962C8B-B14F-4D97-AF65-F5344CB8AC3E}">
        <p14:creationId xmlns:p14="http://schemas.microsoft.com/office/powerpoint/2010/main" val="63617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sv-SE" smtClean="0"/>
              <a:t>2023-02-15</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2/15/23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2/15/23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2/15/23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2/15/23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2/15/23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2/15/23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2/15/23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2/15/23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UxgTJ20j-mM?feature=oembed"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Qo3MkYMMURA?feature=oembed"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Title copy 45"/>
        <p:cNvGrpSpPr/>
        <p:nvPr/>
      </p:nvGrpSpPr>
      <p:grpSpPr>
        <a:xfrm>
          <a:off x="0" y="0"/>
          <a:ext cx="0" cy="0"/>
          <a:chOff x="0" y="0"/>
          <a:chExt cx="0" cy="0"/>
        </a:xfrm>
      </p:grpSpPr>
      <p:pic>
        <p:nvPicPr>
          <p:cNvPr id="2" name="Granskande gymnasielever.jpg"/>
          <p:cNvPicPr/>
          <p:nvPr/>
        </p:nvPicPr>
        <p:blipFill rotWithShape="1">
          <a:blip r:embed="rId3"/>
          <a:stretch>
            <a:fillRect/>
          </a:stretch>
        </p:blipFill>
        <p:spPr>
          <a:xfrm>
            <a:off x="-266700" y="-95250"/>
            <a:ext cx="13620750" cy="7453313"/>
          </a:xfrm>
          <a:prstGeom prst="rect">
            <a:avLst/>
          </a:prstGeom>
        </p:spPr>
      </p:pic>
      <p:pic>
        <p:nvPicPr>
          <p:cNvPr id="3" name="Ung_Media_Sverige_logotyp_vit"/>
          <p:cNvPicPr/>
          <p:nvPr/>
        </p:nvPicPr>
        <p:blipFill rotWithShape="1">
          <a:blip r:embed="rId4"/>
          <a:stretch>
            <a:fillRect/>
          </a:stretch>
        </p:blipFill>
        <p:spPr>
          <a:xfrm>
            <a:off x="1934298" y="3448072"/>
            <a:ext cx="698785" cy="490423"/>
          </a:xfrm>
          <a:prstGeom prst="rect">
            <a:avLst/>
          </a:prstGeom>
        </p:spPr>
      </p:pic>
      <p:pic>
        <p:nvPicPr>
          <p:cNvPr id="4" name="FA_logo_vit_transparent bakgrund_stor"/>
          <p:cNvPicPr/>
          <p:nvPr/>
        </p:nvPicPr>
        <p:blipFill rotWithShape="1">
          <a:blip r:embed="rId5"/>
          <a:stretch>
            <a:fillRect/>
          </a:stretch>
        </p:blipFill>
        <p:spPr>
          <a:xfrm>
            <a:off x="909990" y="3276622"/>
            <a:ext cx="808395" cy="813692"/>
          </a:xfrm>
          <a:prstGeom prst="rect">
            <a:avLst/>
          </a:prstGeom>
        </p:spPr>
      </p:pic>
      <p:pic>
        <p:nvPicPr>
          <p:cNvPr id="5" name="Med_stod_fran_Allmanna_Arvsfonden_gra_negativ.png"/>
          <p:cNvPicPr/>
          <p:nvPr/>
        </p:nvPicPr>
        <p:blipFill rotWithShape="1">
          <a:blip r:embed="rId6"/>
          <a:stretch>
            <a:fillRect/>
          </a:stretch>
        </p:blipFill>
        <p:spPr>
          <a:xfrm>
            <a:off x="2929290" y="3524272"/>
            <a:ext cx="1353392" cy="325963"/>
          </a:xfrm>
          <a:prstGeom prst="rect">
            <a:avLst/>
          </a:prstGeom>
        </p:spPr>
      </p:pic>
      <p:pic>
        <p:nvPicPr>
          <p:cNvPr id="6" name="Logga_Vi handlar_Text"/>
          <p:cNvPicPr/>
          <p:nvPr/>
        </p:nvPicPr>
        <p:blipFill rotWithShape="1">
          <a:blip r:embed="rId7"/>
          <a:stretch>
            <a:fillRect/>
          </a:stretch>
        </p:blipFill>
        <p:spPr>
          <a:xfrm>
            <a:off x="303455" y="831023"/>
            <a:ext cx="5310188" cy="245268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5435195-3686-4645-9BAB-E3F553430E08}"/>
              </a:ext>
            </a:extLst>
          </p:cNvPr>
          <p:cNvSpPr/>
          <p:nvPr/>
        </p:nvSpPr>
        <p:spPr>
          <a:xfrm>
            <a:off x="945062" y="960838"/>
            <a:ext cx="8703435"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6" name="Rektangel 5">
            <a:extLst>
              <a:ext uri="{FF2B5EF4-FFF2-40B4-BE49-F238E27FC236}">
                <a16:creationId xmlns:a16="http://schemas.microsoft.com/office/drawing/2014/main" id="{323DB585-BF2B-474A-89F8-5D38F5E4ED39}"/>
              </a:ext>
            </a:extLst>
          </p:cNvPr>
          <p:cNvSpPr/>
          <p:nvPr/>
        </p:nvSpPr>
        <p:spPr>
          <a:xfrm>
            <a:off x="914445" y="866775"/>
            <a:ext cx="8923237"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HUR SKA FÖRETAG KOMMUNICERA?</a:t>
            </a:r>
            <a:endParaRPr sz="4500" b="1" dirty="0">
              <a:solidFill>
                <a:schemeClr val="bg1"/>
              </a:solidFill>
              <a:latin typeface="Arial Narrow" panose="020B0604020202020204" pitchFamily="34" charset="0"/>
              <a:cs typeface="Arial Narrow" panose="020B0604020202020204" pitchFamily="34" charset="0"/>
            </a:endParaRPr>
          </a:p>
        </p:txBody>
      </p:sp>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27C2605-545B-4B43-B02D-90BBA77D8F59}"/>
              </a:ext>
            </a:extLst>
          </p:cNvPr>
          <p:cNvSpPr/>
          <p:nvPr/>
        </p:nvSpPr>
        <p:spPr>
          <a:xfrm>
            <a:off x="10409132" y="5586388"/>
            <a:ext cx="1827600" cy="381000"/>
          </a:xfrm>
          <a:prstGeom prst="rect">
            <a:avLst/>
          </a:prstGeom>
          <a:effectLst/>
        </p:spPr>
        <p:txBody>
          <a:bodyPr spcFirstLastPara="0" lIns="95250" tIns="95250" rIns="95250" bIns="0" anchor="t"/>
          <a:lstStyle/>
          <a:p>
            <a:pPr algn="l" hangingPunct="0">
              <a:lnSpc>
                <a:spcPct val="83333"/>
              </a:lnSpc>
              <a:spcBef>
                <a:spcPct val="6667"/>
              </a:spcBef>
            </a:pPr>
            <a:r>
              <a:rPr lang="sv-SE" sz="1400" dirty="0">
                <a:solidFill>
                  <a:srgbClr val="1E1E1E"/>
                </a:solidFill>
                <a:latin typeface="Trade Gothic LT Std Cn"/>
                <a:cs typeface="Trade Gothic LT Std Cn"/>
              </a:rPr>
              <a:t>Källa: </a:t>
            </a:r>
            <a:r>
              <a:rPr lang="sv-SE" sz="1400" dirty="0">
                <a:solidFill>
                  <a:srgbClr val="1E1E1E"/>
                </a:solidFill>
                <a:latin typeface="Trade Gothic LT Std Cn"/>
                <a:ea typeface="+mn-ea"/>
                <a:cs typeface="Trade Gothic LT Std Cn"/>
              </a:rPr>
              <a:t>Konsumentverket</a:t>
            </a:r>
            <a:endParaRPr sz="1400" dirty="0">
              <a:solidFill>
                <a:srgbClr val="1E1E1E"/>
              </a:solidFill>
              <a:latin typeface="Trade Gothic LT Std Cn"/>
              <a:ea typeface="+mn-ea"/>
              <a:cs typeface="Trade Gothic LT Std Cn"/>
            </a:endParaRPr>
          </a:p>
        </p:txBody>
      </p:sp>
      <p:sp>
        <p:nvSpPr>
          <p:cNvPr id="13" name="Rektangel 12">
            <a:extLst>
              <a:ext uri="{FF2B5EF4-FFF2-40B4-BE49-F238E27FC236}">
                <a16:creationId xmlns:a16="http://schemas.microsoft.com/office/drawing/2014/main" id="{F7CCE5C5-044C-ED4E-AFEA-26AE2C734E2A}"/>
              </a:ext>
            </a:extLst>
          </p:cNvPr>
          <p:cNvSpPr/>
          <p:nvPr/>
        </p:nvSpPr>
        <p:spPr>
          <a:xfrm rot="5400000">
            <a:off x="8062356" y="1438151"/>
            <a:ext cx="3014542" cy="5176550"/>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image.png">
            <a:extLst>
              <a:ext uri="{FF2B5EF4-FFF2-40B4-BE49-F238E27FC236}">
                <a16:creationId xmlns:a16="http://schemas.microsoft.com/office/drawing/2014/main" id="{F4F66730-EEAE-944D-8881-11CFE3934F68}"/>
              </a:ext>
            </a:extLst>
          </p:cNvPr>
          <p:cNvPicPr/>
          <p:nvPr/>
        </p:nvPicPr>
        <p:blipFill rotWithShape="1">
          <a:blip r:embed="rId3"/>
          <a:stretch>
            <a:fillRect/>
          </a:stretch>
        </p:blipFill>
        <p:spPr>
          <a:xfrm>
            <a:off x="7117085" y="2634910"/>
            <a:ext cx="4905084" cy="2756576"/>
          </a:xfrm>
          <a:prstGeom prst="rect">
            <a:avLst/>
          </a:prstGeom>
        </p:spPr>
      </p:pic>
      <p:sp>
        <p:nvSpPr>
          <p:cNvPr id="12" name="Rektangel 11">
            <a:extLst>
              <a:ext uri="{FF2B5EF4-FFF2-40B4-BE49-F238E27FC236}">
                <a16:creationId xmlns:a16="http://schemas.microsoft.com/office/drawing/2014/main" id="{93CCB6D9-3C56-AD40-8F06-C424166DAA26}"/>
              </a:ext>
            </a:extLst>
          </p:cNvPr>
          <p:cNvSpPr/>
          <p:nvPr/>
        </p:nvSpPr>
        <p:spPr>
          <a:xfrm rot="5400000">
            <a:off x="2163364" y="1438151"/>
            <a:ext cx="3014542" cy="5176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1" name="image.png">
            <a:extLst>
              <a:ext uri="{FF2B5EF4-FFF2-40B4-BE49-F238E27FC236}">
                <a16:creationId xmlns:a16="http://schemas.microsoft.com/office/drawing/2014/main" id="{1405600D-158D-ED4C-ACC8-B96163080C2E}"/>
              </a:ext>
            </a:extLst>
          </p:cNvPr>
          <p:cNvPicPr/>
          <p:nvPr/>
        </p:nvPicPr>
        <p:blipFill rotWithShape="1">
          <a:blip r:embed="rId4"/>
          <a:stretch>
            <a:fillRect/>
          </a:stretch>
        </p:blipFill>
        <p:spPr>
          <a:xfrm>
            <a:off x="1232668" y="2634909"/>
            <a:ext cx="4905085" cy="2756577"/>
          </a:xfrm>
          <a:prstGeom prst="rect">
            <a:avLst/>
          </a:prstGeom>
        </p:spPr>
      </p:pic>
    </p:spTree>
    <p:extLst>
      <p:ext uri="{BB962C8B-B14F-4D97-AF65-F5344CB8AC3E}">
        <p14:creationId xmlns:p14="http://schemas.microsoft.com/office/powerpoint/2010/main" val="1298885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5435195-3686-4645-9BAB-E3F553430E08}"/>
              </a:ext>
            </a:extLst>
          </p:cNvPr>
          <p:cNvSpPr/>
          <p:nvPr/>
        </p:nvSpPr>
        <p:spPr>
          <a:xfrm>
            <a:off x="945062" y="960838"/>
            <a:ext cx="8703435"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6" name="Rektangel 5">
            <a:extLst>
              <a:ext uri="{FF2B5EF4-FFF2-40B4-BE49-F238E27FC236}">
                <a16:creationId xmlns:a16="http://schemas.microsoft.com/office/drawing/2014/main" id="{323DB585-BF2B-474A-89F8-5D38F5E4ED39}"/>
              </a:ext>
            </a:extLst>
          </p:cNvPr>
          <p:cNvSpPr/>
          <p:nvPr/>
        </p:nvSpPr>
        <p:spPr>
          <a:xfrm>
            <a:off x="914445" y="866775"/>
            <a:ext cx="8923237"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HUR SKA FÖRETAG KOMMUNICERA?</a:t>
            </a:r>
            <a:endParaRPr sz="4500" b="1" dirty="0">
              <a:solidFill>
                <a:schemeClr val="bg1"/>
              </a:solidFill>
              <a:latin typeface="Arial Narrow" panose="020B0604020202020204" pitchFamily="34" charset="0"/>
              <a:cs typeface="Arial Narrow" panose="020B0604020202020204" pitchFamily="34" charset="0"/>
            </a:endParaRPr>
          </a:p>
        </p:txBody>
      </p:sp>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27C2605-545B-4B43-B02D-90BBA77D8F59}"/>
              </a:ext>
            </a:extLst>
          </p:cNvPr>
          <p:cNvSpPr/>
          <p:nvPr/>
        </p:nvSpPr>
        <p:spPr>
          <a:xfrm>
            <a:off x="7414042" y="6242159"/>
            <a:ext cx="1827600" cy="381000"/>
          </a:xfrm>
          <a:prstGeom prst="rect">
            <a:avLst/>
          </a:prstGeom>
          <a:effectLst/>
        </p:spPr>
        <p:txBody>
          <a:bodyPr spcFirstLastPara="0" lIns="95250" tIns="95250" rIns="95250" bIns="0" anchor="t"/>
          <a:lstStyle/>
          <a:p>
            <a:pPr algn="l" hangingPunct="0">
              <a:lnSpc>
                <a:spcPct val="83333"/>
              </a:lnSpc>
              <a:spcBef>
                <a:spcPct val="6667"/>
              </a:spcBef>
            </a:pPr>
            <a:r>
              <a:rPr lang="sv-SE" sz="1400" dirty="0">
                <a:solidFill>
                  <a:srgbClr val="1E1E1E"/>
                </a:solidFill>
                <a:latin typeface="Trade Gothic LT Std Cn"/>
                <a:cs typeface="Trade Gothic LT Std Cn"/>
              </a:rPr>
              <a:t>Källa: </a:t>
            </a:r>
            <a:r>
              <a:rPr lang="sv-SE" sz="1400" dirty="0">
                <a:solidFill>
                  <a:srgbClr val="1E1E1E"/>
                </a:solidFill>
                <a:latin typeface="Trade Gothic LT Std Cn"/>
                <a:ea typeface="+mn-ea"/>
                <a:cs typeface="Trade Gothic LT Std Cn"/>
              </a:rPr>
              <a:t>Konsumentverket</a:t>
            </a:r>
            <a:endParaRPr sz="1400" dirty="0">
              <a:solidFill>
                <a:srgbClr val="1E1E1E"/>
              </a:solidFill>
              <a:latin typeface="Trade Gothic LT Std Cn"/>
              <a:ea typeface="+mn-ea"/>
              <a:cs typeface="Trade Gothic LT Std Cn"/>
            </a:endParaRPr>
          </a:p>
        </p:txBody>
      </p:sp>
      <p:pic>
        <p:nvPicPr>
          <p:cNvPr id="14" name="image.png">
            <a:extLst>
              <a:ext uri="{FF2B5EF4-FFF2-40B4-BE49-F238E27FC236}">
                <a16:creationId xmlns:a16="http://schemas.microsoft.com/office/drawing/2014/main" id="{540A119F-1DAB-524A-9224-6257AD81A33F}"/>
              </a:ext>
            </a:extLst>
          </p:cNvPr>
          <p:cNvPicPr/>
          <p:nvPr/>
        </p:nvPicPr>
        <p:blipFill rotWithShape="1">
          <a:blip r:embed="rId3"/>
          <a:stretch>
            <a:fillRect/>
          </a:stretch>
        </p:blipFill>
        <p:spPr>
          <a:xfrm>
            <a:off x="3154655" y="2865674"/>
            <a:ext cx="6008158" cy="3376485"/>
          </a:xfrm>
          <a:prstGeom prst="rect">
            <a:avLst/>
          </a:prstGeom>
        </p:spPr>
      </p:pic>
      <p:sp>
        <p:nvSpPr>
          <p:cNvPr id="15" name="Rektangel 14">
            <a:extLst>
              <a:ext uri="{FF2B5EF4-FFF2-40B4-BE49-F238E27FC236}">
                <a16:creationId xmlns:a16="http://schemas.microsoft.com/office/drawing/2014/main" id="{74D9BE51-AE4C-5E45-BC1E-C9474ED30DF7}"/>
              </a:ext>
            </a:extLst>
          </p:cNvPr>
          <p:cNvSpPr/>
          <p:nvPr/>
        </p:nvSpPr>
        <p:spPr>
          <a:xfrm>
            <a:off x="3530892" y="3160488"/>
            <a:ext cx="1490134" cy="406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FF2FA4E0-0299-DE47-93AB-D2A3F5CCB4F2}"/>
              </a:ext>
            </a:extLst>
          </p:cNvPr>
          <p:cNvSpPr/>
          <p:nvPr/>
        </p:nvSpPr>
        <p:spPr>
          <a:xfrm>
            <a:off x="3547825" y="3031371"/>
            <a:ext cx="1571624" cy="1104900"/>
          </a:xfrm>
          <a:prstGeom prst="rect">
            <a:avLst/>
          </a:prstGeom>
        </p:spPr>
        <p:txBody>
          <a:bodyPr spcFirstLastPara="0" lIns="95250" tIns="95250" rIns="95250" bIns="0" anchor="t"/>
          <a:lstStyle/>
          <a:p>
            <a:pPr algn="l" hangingPunct="0">
              <a:lnSpc>
                <a:spcPct val="133333"/>
              </a:lnSpc>
              <a:buClr>
                <a:srgbClr val="1E1E1E"/>
              </a:buClr>
            </a:pPr>
            <a:r>
              <a:rPr lang="sv-SE" sz="2250" dirty="0">
                <a:solidFill>
                  <a:srgbClr val="1E1E1E"/>
                </a:solidFill>
                <a:latin typeface="Trade Gothic LT Std Cn"/>
                <a:cs typeface="Trade Gothic LT Std Cn"/>
              </a:rPr>
              <a:t>En liten del.</a:t>
            </a:r>
            <a:endParaRPr sz="2250" dirty="0">
              <a:solidFill>
                <a:srgbClr val="1E1E1E"/>
              </a:solidFill>
              <a:latin typeface="Trade Gothic LT Std Cn"/>
              <a:ea typeface="+mn-ea"/>
              <a:cs typeface="Trade Gothic LT Std Cn"/>
            </a:endParaRPr>
          </a:p>
        </p:txBody>
      </p:sp>
      <p:sp>
        <p:nvSpPr>
          <p:cNvPr id="10" name="Rektangel 9">
            <a:extLst>
              <a:ext uri="{FF2B5EF4-FFF2-40B4-BE49-F238E27FC236}">
                <a16:creationId xmlns:a16="http://schemas.microsoft.com/office/drawing/2014/main" id="{A4989348-21FF-F541-9F52-DF23A8D63878}"/>
              </a:ext>
            </a:extLst>
          </p:cNvPr>
          <p:cNvSpPr/>
          <p:nvPr/>
        </p:nvSpPr>
        <p:spPr>
          <a:xfrm>
            <a:off x="945061" y="1900463"/>
            <a:ext cx="10879077" cy="1186931"/>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Miljöfördelen som kommuniceras måste vara relevant. Till exempel, ett företaget som har en negativ miljöpåverkan kan inte endast kommunicera att deras sytrådar innehåller ekologisk bomull. Berätta om hela produktionen istället!</a:t>
            </a:r>
          </a:p>
        </p:txBody>
      </p:sp>
      <p:sp>
        <p:nvSpPr>
          <p:cNvPr id="11" name="Rektangel 10">
            <a:extLst>
              <a:ext uri="{FF2B5EF4-FFF2-40B4-BE49-F238E27FC236}">
                <a16:creationId xmlns:a16="http://schemas.microsoft.com/office/drawing/2014/main" id="{9EF8FBBF-4544-D743-A8BA-B65E8F952C5E}"/>
              </a:ext>
            </a:extLst>
          </p:cNvPr>
          <p:cNvSpPr/>
          <p:nvPr/>
        </p:nvSpPr>
        <p:spPr>
          <a:xfrm rot="10800000">
            <a:off x="-1089" y="6958738"/>
            <a:ext cx="13011150" cy="371959"/>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7276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16D0A7DE-3E87-6A48-BD01-30FEC1F89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41" y="15669"/>
            <a:ext cx="13011150" cy="7314857"/>
          </a:xfrm>
          <a:prstGeom prst="rect">
            <a:avLst/>
          </a:prstGeom>
        </p:spPr>
      </p:pic>
      <p:sp>
        <p:nvSpPr>
          <p:cNvPr id="19" name="Rektangel 18">
            <a:extLst>
              <a:ext uri="{FF2B5EF4-FFF2-40B4-BE49-F238E27FC236}">
                <a16:creationId xmlns:a16="http://schemas.microsoft.com/office/drawing/2014/main" id="{18210D85-DDB2-AC45-ADE4-7745B0F78776}"/>
              </a:ext>
            </a:extLst>
          </p:cNvPr>
          <p:cNvSpPr/>
          <p:nvPr/>
        </p:nvSpPr>
        <p:spPr>
          <a:xfrm rot="5400000">
            <a:off x="9196168" y="3455424"/>
            <a:ext cx="7315202" cy="404544"/>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86766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0C723E1-70A1-A943-9190-6FEC6EE81D1A}"/>
              </a:ext>
            </a:extLst>
          </p:cNvPr>
          <p:cNvSpPr/>
          <p:nvPr/>
        </p:nvSpPr>
        <p:spPr>
          <a:xfrm rot="10800000">
            <a:off x="0" y="-1"/>
            <a:ext cx="13011150" cy="371959"/>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1" y="960838"/>
            <a:ext cx="3122442"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07A833D-7B6A-5B49-8FCA-A4EE25299AFA}"/>
              </a:ext>
            </a:extLst>
          </p:cNvPr>
          <p:cNvSpPr/>
          <p:nvPr/>
        </p:nvSpPr>
        <p:spPr>
          <a:xfrm>
            <a:off x="914446" y="866775"/>
            <a:ext cx="3263416"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BILDANALYS</a:t>
            </a:r>
            <a:endParaRPr sz="4500" b="1" dirty="0">
              <a:solidFill>
                <a:schemeClr val="bg1"/>
              </a:solidFill>
              <a:latin typeface="Arial Narrow" panose="020B0604020202020204" pitchFamily="34" charset="0"/>
              <a:cs typeface="Arial Narrow" panose="020B0604020202020204" pitchFamily="34" charset="0"/>
            </a:endParaRPr>
          </a:p>
        </p:txBody>
      </p:sp>
      <p:sp>
        <p:nvSpPr>
          <p:cNvPr id="13" name="textruta 12">
            <a:extLst>
              <a:ext uri="{FF2B5EF4-FFF2-40B4-BE49-F238E27FC236}">
                <a16:creationId xmlns:a16="http://schemas.microsoft.com/office/drawing/2014/main" id="{9A3DC5FB-BB0D-9B44-9E65-5F388ABEFEF8}"/>
              </a:ext>
            </a:extLst>
          </p:cNvPr>
          <p:cNvSpPr txBox="1"/>
          <p:nvPr/>
        </p:nvSpPr>
        <p:spPr>
          <a:xfrm>
            <a:off x="945060" y="1944555"/>
            <a:ext cx="8926303" cy="1631216"/>
          </a:xfrm>
          <a:prstGeom prst="rect">
            <a:avLst/>
          </a:prstGeom>
          <a:noFill/>
        </p:spPr>
        <p:txBody>
          <a:bodyPr wrap="square">
            <a:spAutoFit/>
          </a:bodyPr>
          <a:lstStyle/>
          <a:p>
            <a:r>
              <a:rPr lang="sv-SE" sz="2000" dirty="0">
                <a:latin typeface="Arial Narrow" panose="020B0604020202020204" pitchFamily="34" charset="0"/>
                <a:cs typeface="Arial Narrow" panose="020B0604020202020204" pitchFamily="34" charset="0"/>
              </a:rPr>
              <a:t>Titta på bilderna på de kommande två sidorna. Diskutera först frågorna i par eller grupp, därefter i helklass. Tänk på att besvara en fråga i taget.</a:t>
            </a:r>
            <a:br>
              <a:rPr lang="sv-SE" sz="2000" dirty="0">
                <a:latin typeface="Arial Narrow" panose="020B0604020202020204" pitchFamily="34" charset="0"/>
                <a:cs typeface="Arial Narrow" panose="020B0604020202020204" pitchFamily="34" charset="0"/>
              </a:rPr>
            </a:b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1. Vad </a:t>
            </a:r>
            <a:r>
              <a:rPr lang="sv-SE" sz="2000" b="1" dirty="0">
                <a:latin typeface="Arial Narrow" panose="020B0604020202020204" pitchFamily="34" charset="0"/>
                <a:cs typeface="Arial Narrow" panose="020B0604020202020204" pitchFamily="34" charset="0"/>
              </a:rPr>
              <a:t>ser</a:t>
            </a:r>
            <a:r>
              <a:rPr lang="sv-SE" sz="2000" dirty="0">
                <a:latin typeface="Arial Narrow" panose="020B0604020202020204" pitchFamily="34" charset="0"/>
                <a:cs typeface="Arial Narrow" panose="020B0604020202020204" pitchFamily="34" charset="0"/>
              </a:rPr>
              <a:t> ni på bilden? </a:t>
            </a:r>
          </a:p>
          <a:p>
            <a:r>
              <a:rPr lang="sv-SE" sz="2000" dirty="0">
                <a:latin typeface="Arial Narrow" panose="020B0604020202020204" pitchFamily="34" charset="0"/>
                <a:cs typeface="Arial Narrow" panose="020B0604020202020204" pitchFamily="34" charset="0"/>
              </a:rPr>
              <a:t>2. Vad</a:t>
            </a:r>
            <a:r>
              <a:rPr lang="sv-SE" sz="2000" b="1" dirty="0">
                <a:latin typeface="Arial Narrow" panose="020B0604020202020204" pitchFamily="34" charset="0"/>
                <a:cs typeface="Arial Narrow" panose="020B0604020202020204" pitchFamily="34" charset="0"/>
              </a:rPr>
              <a:t> tänker </a:t>
            </a:r>
            <a:r>
              <a:rPr lang="sv-SE" sz="2000" dirty="0">
                <a:latin typeface="Arial Narrow" panose="020B0604020202020204" pitchFamily="34" charset="0"/>
                <a:cs typeface="Arial Narrow" panose="020B0604020202020204" pitchFamily="34" charset="0"/>
              </a:rPr>
              <a:t>ni om bilden och väcker den några frågor? </a:t>
            </a:r>
          </a:p>
        </p:txBody>
      </p:sp>
      <p:sp>
        <p:nvSpPr>
          <p:cNvPr id="15" name="Rektangel 14">
            <a:extLst>
              <a:ext uri="{FF2B5EF4-FFF2-40B4-BE49-F238E27FC236}">
                <a16:creationId xmlns:a16="http://schemas.microsoft.com/office/drawing/2014/main" id="{5C74ED4A-E8AA-414A-9D99-4137296E7475}"/>
              </a:ext>
            </a:extLst>
          </p:cNvPr>
          <p:cNvSpPr/>
          <p:nvPr/>
        </p:nvSpPr>
        <p:spPr>
          <a:xfrm>
            <a:off x="6726365" y="2983331"/>
            <a:ext cx="6186437" cy="2786766"/>
          </a:xfrm>
          <a:prstGeom prst="rect">
            <a:avLst/>
          </a:prstGeom>
        </p:spPr>
        <p:txBody>
          <a:bodyPr spcFirstLastPara="0" lIns="95250" tIns="95250" rIns="95250" bIns="0" anchor="t"/>
          <a:lstStyle/>
          <a:p>
            <a:pPr algn="l" hangingPunct="0">
              <a:lnSpc>
                <a:spcPct val="100000"/>
              </a:lnSpc>
            </a:pPr>
            <a:r>
              <a:rPr lang="sv-SE" sz="25000" b="1" dirty="0">
                <a:solidFill>
                  <a:schemeClr val="bg1"/>
                </a:solidFill>
                <a:latin typeface="Arial Narrow" panose="020B0604020202020204" pitchFamily="34" charset="0"/>
                <a:cs typeface="Arial Narrow" panose="020B0604020202020204" pitchFamily="34" charset="0"/>
              </a:rPr>
              <a:t>???</a:t>
            </a:r>
            <a:endParaRPr sz="25000" b="1" dirty="0">
              <a:solidFill>
                <a:schemeClr val="bg1"/>
              </a:solidFill>
              <a:latin typeface="Arial Narrow" panose="020B0604020202020204" pitchFamily="34" charset="0"/>
              <a:cs typeface="Arial Narrow" panose="020B0604020202020204" pitchFamily="34" charset="0"/>
            </a:endParaRPr>
          </a:p>
        </p:txBody>
      </p:sp>
      <p:sp>
        <p:nvSpPr>
          <p:cNvPr id="2" name="textruta 1">
            <a:extLst>
              <a:ext uri="{FF2B5EF4-FFF2-40B4-BE49-F238E27FC236}">
                <a16:creationId xmlns:a16="http://schemas.microsoft.com/office/drawing/2014/main" id="{00DCA8AA-989D-BD40-AA06-B5226B20E4C7}"/>
              </a:ext>
            </a:extLst>
          </p:cNvPr>
          <p:cNvSpPr txBox="1"/>
          <p:nvPr/>
        </p:nvSpPr>
        <p:spPr>
          <a:xfrm>
            <a:off x="9202994" y="5855110"/>
            <a:ext cx="184731"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542010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5" name="Bildobjekt 4" descr="En bild som visar utomhus, person, himmel, person&#10;&#10;Automatiskt genererad beskrivning">
            <a:extLst>
              <a:ext uri="{FF2B5EF4-FFF2-40B4-BE49-F238E27FC236}">
                <a16:creationId xmlns:a16="http://schemas.microsoft.com/office/drawing/2014/main" id="{6855A831-4F7F-6644-92DD-0424C68FFD77}"/>
              </a:ext>
            </a:extLst>
          </p:cNvPr>
          <p:cNvPicPr>
            <a:picLocks noChangeAspect="1"/>
          </p:cNvPicPr>
          <p:nvPr/>
        </p:nvPicPr>
        <p:blipFill rotWithShape="1">
          <a:blip r:embed="rId3">
            <a:extLst>
              <a:ext uri="{28A0092B-C50C-407E-A947-70E740481C1C}">
                <a14:useLocalDpi xmlns:a14="http://schemas.microsoft.com/office/drawing/2010/main" val="0"/>
              </a:ext>
            </a:extLst>
          </a:blip>
          <a:srcRect t="3907" b="13475"/>
          <a:stretch/>
        </p:blipFill>
        <p:spPr>
          <a:xfrm>
            <a:off x="0" y="1"/>
            <a:ext cx="12651497" cy="6961526"/>
          </a:xfrm>
          <a:prstGeom prst="rect">
            <a:avLst/>
          </a:prstGeom>
        </p:spPr>
      </p:pic>
      <p:sp>
        <p:nvSpPr>
          <p:cNvPr id="12" name="Rektangel 11">
            <a:extLst>
              <a:ext uri="{FF2B5EF4-FFF2-40B4-BE49-F238E27FC236}">
                <a16:creationId xmlns:a16="http://schemas.microsoft.com/office/drawing/2014/main" id="{1CB7C832-4160-9441-8172-6D13849B9F47}"/>
              </a:ext>
            </a:extLst>
          </p:cNvPr>
          <p:cNvSpPr/>
          <p:nvPr/>
        </p:nvSpPr>
        <p:spPr>
          <a:xfrm rot="10800000">
            <a:off x="-1089" y="6958738"/>
            <a:ext cx="13011150" cy="371959"/>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0039211D-35DF-264A-B7B6-F27CF38375B8}"/>
              </a:ext>
            </a:extLst>
          </p:cNvPr>
          <p:cNvSpPr/>
          <p:nvPr/>
        </p:nvSpPr>
        <p:spPr>
          <a:xfrm rot="10800000">
            <a:off x="0" y="5662229"/>
            <a:ext cx="3780825" cy="1305499"/>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4" name="textruta 13">
            <a:extLst>
              <a:ext uri="{FF2B5EF4-FFF2-40B4-BE49-F238E27FC236}">
                <a16:creationId xmlns:a16="http://schemas.microsoft.com/office/drawing/2014/main" id="{9CBAA2EF-7D0B-BD40-9CE6-B47586233F80}"/>
              </a:ext>
            </a:extLst>
          </p:cNvPr>
          <p:cNvSpPr txBox="1"/>
          <p:nvPr/>
        </p:nvSpPr>
        <p:spPr>
          <a:xfrm>
            <a:off x="183764" y="5830178"/>
            <a:ext cx="3711026" cy="1015663"/>
          </a:xfrm>
          <a:prstGeom prst="rect">
            <a:avLst/>
          </a:prstGeom>
          <a:noFill/>
        </p:spPr>
        <p:txBody>
          <a:bodyPr wrap="square">
            <a:spAutoFit/>
          </a:bodyPr>
          <a:lstStyle/>
          <a:p>
            <a:r>
              <a:rPr lang="sv-SE" sz="2000" dirty="0">
                <a:solidFill>
                  <a:schemeClr val="bg1"/>
                </a:solidFill>
                <a:latin typeface="Arial Narrow" panose="020B0604020202020204" pitchFamily="34" charset="0"/>
                <a:cs typeface="Arial Narrow" panose="020B0604020202020204" pitchFamily="34" charset="0"/>
              </a:rPr>
              <a:t>1. Vad ser du på bilden? </a:t>
            </a:r>
          </a:p>
          <a:p>
            <a:r>
              <a:rPr lang="sv-SE" sz="2000" dirty="0">
                <a:solidFill>
                  <a:schemeClr val="bg1"/>
                </a:solidFill>
                <a:latin typeface="Arial Narrow" panose="020B0604020202020204" pitchFamily="34" charset="0"/>
                <a:cs typeface="Arial Narrow" panose="020B0604020202020204" pitchFamily="34" charset="0"/>
              </a:rPr>
              <a:t>2. Vad tänker du om bilden och</a:t>
            </a:r>
            <a:br>
              <a:rPr lang="sv-SE" sz="2000" dirty="0">
                <a:solidFill>
                  <a:schemeClr val="bg1"/>
                </a:solidFill>
                <a:latin typeface="Arial Narrow" panose="020B0604020202020204" pitchFamily="34" charset="0"/>
                <a:cs typeface="Arial Narrow" panose="020B0604020202020204" pitchFamily="34" charset="0"/>
              </a:rPr>
            </a:br>
            <a:r>
              <a:rPr lang="sv-SE" sz="2000" dirty="0">
                <a:solidFill>
                  <a:schemeClr val="bg1"/>
                </a:solidFill>
                <a:latin typeface="Arial Narrow" panose="020B0604020202020204" pitchFamily="34" charset="0"/>
                <a:cs typeface="Arial Narrow" panose="020B0604020202020204" pitchFamily="34" charset="0"/>
              </a:rPr>
              <a:t>väcker den några frågor?</a:t>
            </a:r>
          </a:p>
        </p:txBody>
      </p:sp>
    </p:spTree>
    <p:extLst>
      <p:ext uri="{BB962C8B-B14F-4D97-AF65-F5344CB8AC3E}">
        <p14:creationId xmlns:p14="http://schemas.microsoft.com/office/powerpoint/2010/main" val="3864141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18210D85-DDB2-AC45-ADE4-7745B0F78776}"/>
              </a:ext>
            </a:extLst>
          </p:cNvPr>
          <p:cNvSpPr/>
          <p:nvPr/>
        </p:nvSpPr>
        <p:spPr>
          <a:xfrm rot="5400000">
            <a:off x="9196168" y="3455424"/>
            <a:ext cx="7315202" cy="404544"/>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3" name="Bildobjekt 2" descr="En bild som visar utomhus, person&#10;&#10;Automatiskt genererad beskrivning">
            <a:extLst>
              <a:ext uri="{FF2B5EF4-FFF2-40B4-BE49-F238E27FC236}">
                <a16:creationId xmlns:a16="http://schemas.microsoft.com/office/drawing/2014/main" id="{B56EE358-EADF-CB4E-BEBB-B4AEC3EDDE6C}"/>
              </a:ext>
            </a:extLst>
          </p:cNvPr>
          <p:cNvPicPr>
            <a:picLocks noChangeAspect="1"/>
          </p:cNvPicPr>
          <p:nvPr/>
        </p:nvPicPr>
        <p:blipFill rotWithShape="1">
          <a:blip r:embed="rId3">
            <a:extLst>
              <a:ext uri="{28A0092B-C50C-407E-A947-70E740481C1C}">
                <a14:useLocalDpi xmlns:a14="http://schemas.microsoft.com/office/drawing/2010/main" val="0"/>
              </a:ext>
            </a:extLst>
          </a:blip>
          <a:srcRect b="15618"/>
          <a:stretch/>
        </p:blipFill>
        <p:spPr>
          <a:xfrm>
            <a:off x="-47069" y="-172195"/>
            <a:ext cx="12698566" cy="7139923"/>
          </a:xfrm>
          <a:prstGeom prst="rect">
            <a:avLst/>
          </a:prstGeom>
        </p:spPr>
      </p:pic>
      <p:sp>
        <p:nvSpPr>
          <p:cNvPr id="8" name="Rektangel 7">
            <a:extLst>
              <a:ext uri="{FF2B5EF4-FFF2-40B4-BE49-F238E27FC236}">
                <a16:creationId xmlns:a16="http://schemas.microsoft.com/office/drawing/2014/main" id="{57200D08-4A9B-AA43-A1AB-A7D315342996}"/>
              </a:ext>
            </a:extLst>
          </p:cNvPr>
          <p:cNvSpPr/>
          <p:nvPr/>
        </p:nvSpPr>
        <p:spPr>
          <a:xfrm rot="10800000">
            <a:off x="0" y="5662229"/>
            <a:ext cx="3780825" cy="1305499"/>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0" name="textruta 9">
            <a:extLst>
              <a:ext uri="{FF2B5EF4-FFF2-40B4-BE49-F238E27FC236}">
                <a16:creationId xmlns:a16="http://schemas.microsoft.com/office/drawing/2014/main" id="{6F7FFA6B-B4CD-9349-A89C-8D0E484290F1}"/>
              </a:ext>
            </a:extLst>
          </p:cNvPr>
          <p:cNvSpPr txBox="1"/>
          <p:nvPr/>
        </p:nvSpPr>
        <p:spPr>
          <a:xfrm>
            <a:off x="183764" y="5830178"/>
            <a:ext cx="3711026" cy="1015663"/>
          </a:xfrm>
          <a:prstGeom prst="rect">
            <a:avLst/>
          </a:prstGeom>
          <a:noFill/>
        </p:spPr>
        <p:txBody>
          <a:bodyPr wrap="square">
            <a:spAutoFit/>
          </a:bodyPr>
          <a:lstStyle/>
          <a:p>
            <a:r>
              <a:rPr lang="sv-SE" sz="2000" dirty="0">
                <a:solidFill>
                  <a:schemeClr val="bg1"/>
                </a:solidFill>
                <a:latin typeface="Arial Narrow" panose="020B0604020202020204" pitchFamily="34" charset="0"/>
                <a:cs typeface="Arial Narrow" panose="020B0604020202020204" pitchFamily="34" charset="0"/>
              </a:rPr>
              <a:t>1. Vad ser du på bilden? </a:t>
            </a:r>
          </a:p>
          <a:p>
            <a:r>
              <a:rPr lang="sv-SE" sz="2000" dirty="0">
                <a:solidFill>
                  <a:schemeClr val="bg1"/>
                </a:solidFill>
                <a:latin typeface="Arial Narrow" panose="020B0604020202020204" pitchFamily="34" charset="0"/>
                <a:cs typeface="Arial Narrow" panose="020B0604020202020204" pitchFamily="34" charset="0"/>
              </a:rPr>
              <a:t>2. Vad tänker du om bilden och</a:t>
            </a:r>
            <a:br>
              <a:rPr lang="sv-SE" sz="2000" dirty="0">
                <a:solidFill>
                  <a:schemeClr val="bg1"/>
                </a:solidFill>
                <a:latin typeface="Arial Narrow" panose="020B0604020202020204" pitchFamily="34" charset="0"/>
                <a:cs typeface="Arial Narrow" panose="020B0604020202020204" pitchFamily="34" charset="0"/>
              </a:rPr>
            </a:br>
            <a:r>
              <a:rPr lang="sv-SE" sz="2000" dirty="0">
                <a:solidFill>
                  <a:schemeClr val="bg1"/>
                </a:solidFill>
                <a:latin typeface="Arial Narrow" panose="020B0604020202020204" pitchFamily="34" charset="0"/>
                <a:cs typeface="Arial Narrow" panose="020B0604020202020204" pitchFamily="34" charset="0"/>
              </a:rPr>
              <a:t>väcker den några frågor?</a:t>
            </a:r>
          </a:p>
        </p:txBody>
      </p:sp>
      <p:sp>
        <p:nvSpPr>
          <p:cNvPr id="11" name="Rektangel 10">
            <a:extLst>
              <a:ext uri="{FF2B5EF4-FFF2-40B4-BE49-F238E27FC236}">
                <a16:creationId xmlns:a16="http://schemas.microsoft.com/office/drawing/2014/main" id="{48DDE919-AB85-4540-80C1-013128FF105D}"/>
              </a:ext>
            </a:extLst>
          </p:cNvPr>
          <p:cNvSpPr/>
          <p:nvPr/>
        </p:nvSpPr>
        <p:spPr>
          <a:xfrm>
            <a:off x="10042210" y="6941947"/>
            <a:ext cx="2609287" cy="387459"/>
          </a:xfrm>
          <a:prstGeom prst="rect">
            <a:avLst/>
          </a:prstGeom>
          <a:effectLst/>
        </p:spPr>
        <p:txBody>
          <a:bodyPr spcFirstLastPara="0" lIns="95250" tIns="95250" rIns="95250" bIns="0" anchor="t"/>
          <a:lstStyle/>
          <a:p>
            <a:pPr hangingPunct="0">
              <a:lnSpc>
                <a:spcPct val="83333"/>
              </a:lnSpc>
              <a:spcBef>
                <a:spcPct val="6667"/>
              </a:spcBef>
            </a:pPr>
            <a:r>
              <a:rPr lang="sv-SE" sz="1400" dirty="0">
                <a:solidFill>
                  <a:srgbClr val="1E1E1E"/>
                </a:solidFill>
                <a:latin typeface="Trade Gothic LT Std Cn"/>
                <a:ea typeface="+mn-ea"/>
                <a:cs typeface="Trade Gothic LT Std Cn"/>
              </a:rPr>
              <a:t>Foto</a:t>
            </a:r>
            <a:r>
              <a:rPr sz="1400" dirty="0">
                <a:solidFill>
                  <a:srgbClr val="1E1E1E"/>
                </a:solidFill>
                <a:latin typeface="Trade Gothic LT Std Cn"/>
                <a:ea typeface="+mn-ea"/>
                <a:cs typeface="Trade Gothic LT Std Cn"/>
              </a:rPr>
              <a:t>: </a:t>
            </a:r>
            <a:r>
              <a:rPr lang="sv-SE" sz="1400" dirty="0">
                <a:solidFill>
                  <a:srgbClr val="1E1E1E"/>
                </a:solidFill>
                <a:latin typeface="Trade Gothic LT Std Cn"/>
                <a:cs typeface="Trade Gothic LT Std Cn"/>
              </a:rPr>
              <a:t>David Lundmark/Dagens Arbete</a:t>
            </a:r>
            <a:endParaRPr sz="1400" dirty="0">
              <a:solidFill>
                <a:srgbClr val="1E1E1E"/>
              </a:solidFill>
              <a:latin typeface="Trade Gothic LT Std Cn"/>
              <a:ea typeface="+mn-ea"/>
              <a:cs typeface="Trade Gothic LT Std Cn"/>
            </a:endParaRPr>
          </a:p>
        </p:txBody>
      </p:sp>
    </p:spTree>
    <p:extLst>
      <p:ext uri="{BB962C8B-B14F-4D97-AF65-F5344CB8AC3E}">
        <p14:creationId xmlns:p14="http://schemas.microsoft.com/office/powerpoint/2010/main" val="3799474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Onlinemedia 1" descr="SÅ SYNAR DU GREENWASHING - 3 TIPS">
            <a:hlinkClick r:id="" action="ppaction://media"/>
            <a:extLst>
              <a:ext uri="{FF2B5EF4-FFF2-40B4-BE49-F238E27FC236}">
                <a16:creationId xmlns:a16="http://schemas.microsoft.com/office/drawing/2014/main" id="{F7709EB4-DE66-FF4B-AD5C-8F72EF0A63E7}"/>
              </a:ext>
            </a:extLst>
          </p:cNvPr>
          <p:cNvPicPr>
            <a:picLocks noRot="1" noChangeAspect="1"/>
          </p:cNvPicPr>
          <p:nvPr>
            <a:videoFile r:link="rId1"/>
          </p:nvPr>
        </p:nvPicPr>
        <p:blipFill>
          <a:blip r:embed="rId4"/>
          <a:stretch>
            <a:fillRect/>
          </a:stretch>
        </p:blipFill>
        <p:spPr>
          <a:xfrm>
            <a:off x="0" y="-18050"/>
            <a:ext cx="12979203" cy="7333250"/>
          </a:xfrm>
          <a:prstGeom prst="rect">
            <a:avLst/>
          </a:prstGeom>
        </p:spPr>
      </p:pic>
    </p:spTree>
    <p:extLst>
      <p:ext uri="{BB962C8B-B14F-4D97-AF65-F5344CB8AC3E}">
        <p14:creationId xmlns:p14="http://schemas.microsoft.com/office/powerpoint/2010/main" val="382641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158262"/>
            <a:ext cx="12656224" cy="6986456"/>
          </a:xfrm>
          <a:prstGeom prst="rect">
            <a:avLst/>
          </a:prstGeom>
          <a:noFill/>
          <a:ln w="361950">
            <a:solidFill>
              <a:srgbClr val="F4F4F4"/>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3" y="960838"/>
            <a:ext cx="6076224"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07A833D-7B6A-5B49-8FCA-A4EE25299AFA}"/>
              </a:ext>
            </a:extLst>
          </p:cNvPr>
          <p:cNvSpPr/>
          <p:nvPr/>
        </p:nvSpPr>
        <p:spPr>
          <a:xfrm>
            <a:off x="914448" y="837747"/>
            <a:ext cx="6866303"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ANMÄL GREENWASHING!</a:t>
            </a:r>
            <a:endParaRPr sz="4500" b="1" dirty="0">
              <a:solidFill>
                <a:schemeClr val="bg1"/>
              </a:solidFill>
              <a:latin typeface="Arial Narrow" panose="020B0604020202020204" pitchFamily="34" charset="0"/>
              <a:cs typeface="Arial Narrow" panose="020B0604020202020204" pitchFamily="34" charset="0"/>
            </a:endParaRPr>
          </a:p>
        </p:txBody>
      </p:sp>
      <p:sp>
        <p:nvSpPr>
          <p:cNvPr id="13" name="textruta 12">
            <a:extLst>
              <a:ext uri="{FF2B5EF4-FFF2-40B4-BE49-F238E27FC236}">
                <a16:creationId xmlns:a16="http://schemas.microsoft.com/office/drawing/2014/main" id="{9A3DC5FB-BB0D-9B44-9E65-5F388ABEFEF8}"/>
              </a:ext>
            </a:extLst>
          </p:cNvPr>
          <p:cNvSpPr txBox="1"/>
          <p:nvPr/>
        </p:nvSpPr>
        <p:spPr>
          <a:xfrm>
            <a:off x="945060" y="1944555"/>
            <a:ext cx="9113339" cy="3785652"/>
          </a:xfrm>
          <a:prstGeom prst="rect">
            <a:avLst/>
          </a:prstGeom>
          <a:noFill/>
        </p:spPr>
        <p:txBody>
          <a:bodyPr wrap="square">
            <a:spAutoFit/>
          </a:bodyPr>
          <a:lstStyle/>
          <a:p>
            <a:r>
              <a:rPr lang="sv-SE" sz="2000" dirty="0">
                <a:latin typeface="Arial Narrow" panose="020B0604020202020204" pitchFamily="34" charset="0"/>
                <a:cs typeface="Arial Narrow" panose="020B0604020202020204" pitchFamily="34" charset="0"/>
              </a:rPr>
              <a:t>Nu ska ni snart testa att granska hållbarhetskommuniktion utifrån olika tecken på greenwashing. </a:t>
            </a:r>
            <a:br>
              <a:rPr lang="sv-SE" sz="2000" dirty="0">
                <a:latin typeface="Arial Narrow" panose="020B0604020202020204" pitchFamily="34" charset="0"/>
                <a:cs typeface="Arial Narrow" panose="020B0604020202020204" pitchFamily="34" charset="0"/>
              </a:rPr>
            </a:br>
            <a:endParaRPr lang="sv-SE" sz="2000" dirty="0">
              <a:latin typeface="Arial Narrow" panose="020B0604020202020204" pitchFamily="34" charset="0"/>
              <a:cs typeface="Arial Narrow" panose="020B0604020202020204" pitchFamily="34" charset="0"/>
            </a:endParaRPr>
          </a:p>
          <a:p>
            <a:r>
              <a:rPr lang="sv-SE" sz="2000" b="1" dirty="0">
                <a:latin typeface="Arial Narrow" panose="020B0604020202020204" pitchFamily="34" charset="0"/>
                <a:cs typeface="Arial Narrow" panose="020B0604020202020204" pitchFamily="34" charset="0"/>
              </a:rPr>
              <a:t>Visste du att det går att anmäla reklam?</a:t>
            </a:r>
          </a:p>
          <a:p>
            <a:r>
              <a:rPr lang="sv-SE" sz="2000" dirty="0">
                <a:latin typeface="Arial Narrow" panose="020B0604020202020204" pitchFamily="34" charset="0"/>
                <a:cs typeface="Arial Narrow" panose="020B0604020202020204" pitchFamily="34" charset="0"/>
              </a:rPr>
              <a:t>Du kan anmäla reklam om den till exempel är vilseledande eller innehåller greenwashing.</a:t>
            </a: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 Det går att göra via Konsumentverket eller stiftelsen Reklamombudsmannen (RO). </a:t>
            </a:r>
            <a:br>
              <a:rPr lang="sv-SE" sz="2000" dirty="0">
                <a:latin typeface="Arial Narrow" panose="020B0604020202020204" pitchFamily="34" charset="0"/>
                <a:cs typeface="Arial Narrow" panose="020B0604020202020204" pitchFamily="34" charset="0"/>
              </a:rPr>
            </a:b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RO är ett branschinitiativ som arbetar med att reglera reklam i Sverige och har en rad riktlinjer </a:t>
            </a: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för marknadsföringsetiska frågor. Konsumenter, företag och andra organisationer kan anmäla reklam som de anser strider mot reglerna.</a:t>
            </a:r>
            <a:br>
              <a:rPr lang="sv-SE" sz="2000" dirty="0">
                <a:latin typeface="Arial Narrow" panose="020B0604020202020204" pitchFamily="34" charset="0"/>
                <a:cs typeface="Arial Narrow" panose="020B0604020202020204" pitchFamily="34" charset="0"/>
              </a:rPr>
            </a:b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 </a:t>
            </a:r>
            <a:br>
              <a:rPr lang="sv-SE" sz="2000" b="1" dirty="0">
                <a:latin typeface="Arial Narrow" panose="020B0604020202020204" pitchFamily="34" charset="0"/>
                <a:cs typeface="Arial Narrow" panose="020B0604020202020204" pitchFamily="34" charset="0"/>
              </a:rPr>
            </a:br>
            <a:endParaRPr lang="sv-SE" sz="2000" b="1" dirty="0">
              <a:latin typeface="Arial Narrow" panose="020B0604020202020204" pitchFamily="34" charset="0"/>
              <a:cs typeface="Arial Narrow" panose="020B0604020202020204" pitchFamily="34" charset="0"/>
            </a:endParaRPr>
          </a:p>
        </p:txBody>
      </p:sp>
      <p:sp>
        <p:nvSpPr>
          <p:cNvPr id="16" name="Rektangel 15">
            <a:extLst>
              <a:ext uri="{FF2B5EF4-FFF2-40B4-BE49-F238E27FC236}">
                <a16:creationId xmlns:a16="http://schemas.microsoft.com/office/drawing/2014/main" id="{DDF098EC-59CB-E444-9C16-E37E43ED648D}"/>
              </a:ext>
            </a:extLst>
          </p:cNvPr>
          <p:cNvSpPr/>
          <p:nvPr/>
        </p:nvSpPr>
        <p:spPr>
          <a:xfrm rot="16200000">
            <a:off x="-3468843" y="3465510"/>
            <a:ext cx="7315203" cy="37195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91906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E9FBA59B-4008-9F44-A03A-B449F052805B}"/>
              </a:ext>
            </a:extLst>
          </p:cNvPr>
          <p:cNvSpPr/>
          <p:nvPr/>
        </p:nvSpPr>
        <p:spPr>
          <a:xfrm rot="16200000">
            <a:off x="9174999" y="3471618"/>
            <a:ext cx="7315203" cy="37195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4" name="Bildobjekt 13">
            <a:extLst>
              <a:ext uri="{FF2B5EF4-FFF2-40B4-BE49-F238E27FC236}">
                <a16:creationId xmlns:a16="http://schemas.microsoft.com/office/drawing/2014/main" id="{DEACEAE4-314A-274C-847A-2E415D8419F6}"/>
              </a:ext>
            </a:extLst>
          </p:cNvPr>
          <p:cNvPicPr>
            <a:picLocks noChangeAspect="1"/>
          </p:cNvPicPr>
          <p:nvPr/>
        </p:nvPicPr>
        <p:blipFill rotWithShape="1">
          <a:blip r:embed="rId3">
            <a:extLst>
              <a:ext uri="{28A0092B-C50C-407E-A947-70E740481C1C}">
                <a14:useLocalDpi xmlns:a14="http://schemas.microsoft.com/office/drawing/2010/main" val="0"/>
              </a:ext>
            </a:extLst>
          </a:blip>
          <a:srcRect l="426" t="5020" r="5363" b="14655"/>
          <a:stretch/>
        </p:blipFill>
        <p:spPr>
          <a:xfrm>
            <a:off x="745268" y="449407"/>
            <a:ext cx="11025618" cy="6642856"/>
          </a:xfrm>
          <a:prstGeom prst="rect">
            <a:avLst/>
          </a:prstGeom>
        </p:spPr>
      </p:pic>
      <p:sp>
        <p:nvSpPr>
          <p:cNvPr id="11" name="Rektangel 10">
            <a:extLst>
              <a:ext uri="{FF2B5EF4-FFF2-40B4-BE49-F238E27FC236}">
                <a16:creationId xmlns:a16="http://schemas.microsoft.com/office/drawing/2014/main" id="{8269A30E-3F89-E645-8561-ABF0A0B9C949}"/>
              </a:ext>
            </a:extLst>
          </p:cNvPr>
          <p:cNvSpPr/>
          <p:nvPr/>
        </p:nvSpPr>
        <p:spPr>
          <a:xfrm>
            <a:off x="532861" y="449407"/>
            <a:ext cx="6224907"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E3CC3274-4C0F-C148-9388-D1580C46C5B0}"/>
              </a:ext>
            </a:extLst>
          </p:cNvPr>
          <p:cNvSpPr/>
          <p:nvPr/>
        </p:nvSpPr>
        <p:spPr>
          <a:xfrm>
            <a:off x="532861" y="344499"/>
            <a:ext cx="6224907"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TIPS PÅ TOMMA TERMER!</a:t>
            </a:r>
            <a:endParaRPr sz="4500" b="1" dirty="0">
              <a:solidFill>
                <a:schemeClr val="bg1"/>
              </a:solidFill>
              <a:latin typeface="Arial Narrow" panose="020B0604020202020204" pitchFamily="34" charset="0"/>
              <a:cs typeface="Arial Narrow" panose="020B0604020202020204" pitchFamily="34" charset="0"/>
            </a:endParaRPr>
          </a:p>
        </p:txBody>
      </p:sp>
      <p:sp>
        <p:nvSpPr>
          <p:cNvPr id="4" name="Rektangel med rundade hörn 3">
            <a:extLst>
              <a:ext uri="{FF2B5EF4-FFF2-40B4-BE49-F238E27FC236}">
                <a16:creationId xmlns:a16="http://schemas.microsoft.com/office/drawing/2014/main" id="{EBC6285F-83D3-F44A-ABAB-4DE2DE8089F0}"/>
              </a:ext>
            </a:extLst>
          </p:cNvPr>
          <p:cNvSpPr/>
          <p:nvPr/>
        </p:nvSpPr>
        <p:spPr>
          <a:xfrm>
            <a:off x="1956131" y="2842583"/>
            <a:ext cx="1545135" cy="307787"/>
          </a:xfrm>
          <a:prstGeom prst="roundRect">
            <a:avLst/>
          </a:prstGeom>
          <a:solidFill>
            <a:schemeClr val="bg1"/>
          </a:solidFill>
          <a:ln w="38100">
            <a:solidFill>
              <a:srgbClr val="FBD34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C0439103-3D7C-D048-A844-08369F2BCC20}"/>
              </a:ext>
            </a:extLst>
          </p:cNvPr>
          <p:cNvSpPr/>
          <p:nvPr/>
        </p:nvSpPr>
        <p:spPr>
          <a:xfrm>
            <a:off x="1986547" y="2827835"/>
            <a:ext cx="1573711" cy="478572"/>
          </a:xfrm>
          <a:prstGeom prst="rect">
            <a:avLst/>
          </a:prstGeom>
        </p:spPr>
        <p:txBody>
          <a:bodyPr spcFirstLastPara="0" lIns="95250" tIns="95250" rIns="95250" bIns="0" anchor="t"/>
          <a:lstStyle/>
          <a:p>
            <a:pPr hangingPunct="0">
              <a:lnSpc>
                <a:spcPct val="83333"/>
              </a:lnSpc>
              <a:spcBef>
                <a:spcPct val="6667"/>
              </a:spcBef>
            </a:pPr>
            <a:r>
              <a:rPr lang="sv-SE" sz="1600" dirty="0">
                <a:solidFill>
                  <a:srgbClr val="111528"/>
                </a:solidFill>
                <a:latin typeface="Arial Narrow" panose="020B0604020202020204" pitchFamily="34" charset="0"/>
                <a:cs typeface="Arial Narrow" panose="020B0604020202020204" pitchFamily="34" charset="0"/>
              </a:rPr>
              <a:t>Tips på följdfråga!</a:t>
            </a:r>
            <a:endParaRPr lang="sv-SE" sz="2000" dirty="0">
              <a:solidFill>
                <a:srgbClr val="111528"/>
              </a:solidFill>
              <a:latin typeface="Arial Narrow" panose="020B0604020202020204" pitchFamily="34" charset="0"/>
              <a:cs typeface="Arial Narrow" panose="020B0604020202020204" pitchFamily="34" charset="0"/>
            </a:endParaRPr>
          </a:p>
        </p:txBody>
      </p:sp>
      <p:sp>
        <p:nvSpPr>
          <p:cNvPr id="5" name="Triangel 4">
            <a:extLst>
              <a:ext uri="{FF2B5EF4-FFF2-40B4-BE49-F238E27FC236}">
                <a16:creationId xmlns:a16="http://schemas.microsoft.com/office/drawing/2014/main" id="{9852614F-26B3-D640-9E94-9A308DDC66D4}"/>
              </a:ext>
            </a:extLst>
          </p:cNvPr>
          <p:cNvSpPr/>
          <p:nvPr/>
        </p:nvSpPr>
        <p:spPr>
          <a:xfrm>
            <a:off x="2614509" y="2573791"/>
            <a:ext cx="357188" cy="220169"/>
          </a:xfrm>
          <a:prstGeom prst="triangle">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58554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158262"/>
            <a:ext cx="12656224" cy="6986456"/>
          </a:xfrm>
          <a:prstGeom prst="rect">
            <a:avLst/>
          </a:prstGeom>
          <a:noFill/>
          <a:ln w="361950">
            <a:solidFill>
              <a:srgbClr val="F4F4F4"/>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t>Motivera ert svar, vad är det som är tydligt respektive otydligt med budskapet.  </a:t>
            </a:r>
          </a:p>
        </p:txBody>
      </p:sp>
      <p:sp>
        <p:nvSpPr>
          <p:cNvPr id="16" name="Rektangel 15">
            <a:extLst>
              <a:ext uri="{FF2B5EF4-FFF2-40B4-BE49-F238E27FC236}">
                <a16:creationId xmlns:a16="http://schemas.microsoft.com/office/drawing/2014/main" id="{DDF098EC-59CB-E444-9C16-E37E43ED648D}"/>
              </a:ext>
            </a:extLst>
          </p:cNvPr>
          <p:cNvSpPr/>
          <p:nvPr/>
        </p:nvSpPr>
        <p:spPr>
          <a:xfrm rot="16200000">
            <a:off x="-2310527" y="2307192"/>
            <a:ext cx="7315203" cy="2688591"/>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646E7564-96E1-9945-A424-73A77B1101EF}"/>
              </a:ext>
            </a:extLst>
          </p:cNvPr>
          <p:cNvPicPr>
            <a:picLocks noChangeAspect="1"/>
          </p:cNvPicPr>
          <p:nvPr/>
        </p:nvPicPr>
        <p:blipFill rotWithShape="1">
          <a:blip r:embed="rId3">
            <a:extLst>
              <a:ext uri="{28A0092B-C50C-407E-A947-70E740481C1C}">
                <a14:useLocalDpi xmlns:a14="http://schemas.microsoft.com/office/drawing/2010/main" val="0"/>
              </a:ext>
            </a:extLst>
          </a:blip>
          <a:srcRect l="23845" t="32720" r="28377" b="29445"/>
          <a:stretch/>
        </p:blipFill>
        <p:spPr>
          <a:xfrm rot="928069">
            <a:off x="4084494" y="1518063"/>
            <a:ext cx="4690081" cy="3714109"/>
          </a:xfrm>
          <a:prstGeom prst="rect">
            <a:avLst/>
          </a:prstGeom>
        </p:spPr>
      </p:pic>
      <p:sp>
        <p:nvSpPr>
          <p:cNvPr id="7" name="Rektangel 6">
            <a:extLst>
              <a:ext uri="{FF2B5EF4-FFF2-40B4-BE49-F238E27FC236}">
                <a16:creationId xmlns:a16="http://schemas.microsoft.com/office/drawing/2014/main" id="{0484CBE2-D478-EF45-A823-693818CF1086}"/>
              </a:ext>
            </a:extLst>
          </p:cNvPr>
          <p:cNvSpPr/>
          <p:nvPr/>
        </p:nvSpPr>
        <p:spPr>
          <a:xfrm rot="16200000">
            <a:off x="8009253" y="2307192"/>
            <a:ext cx="7315203" cy="2688590"/>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7961CC0D-FC72-6D4E-BBA0-77F6BC57F6CA}"/>
              </a:ext>
            </a:extLst>
          </p:cNvPr>
          <p:cNvSpPr/>
          <p:nvPr/>
        </p:nvSpPr>
        <p:spPr>
          <a:xfrm>
            <a:off x="3749109" y="5566611"/>
            <a:ext cx="5510752" cy="4042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1517F76C-5DF7-2346-9B20-BC483B850EFF}"/>
              </a:ext>
            </a:extLst>
          </p:cNvPr>
          <p:cNvSpPr/>
          <p:nvPr/>
        </p:nvSpPr>
        <p:spPr>
          <a:xfrm>
            <a:off x="3749109" y="5478991"/>
            <a:ext cx="5735233" cy="876300"/>
          </a:xfrm>
          <a:prstGeom prst="rect">
            <a:avLst/>
          </a:prstGeom>
        </p:spPr>
        <p:txBody>
          <a:bodyPr spcFirstLastPara="0" lIns="95250" tIns="95250" rIns="95250" bIns="0" anchor="t"/>
          <a:lstStyle/>
          <a:p>
            <a:pPr algn="l" hangingPunct="0">
              <a:lnSpc>
                <a:spcPct val="100000"/>
              </a:lnSpc>
            </a:pPr>
            <a:r>
              <a:rPr lang="sv-SE" sz="2500" b="1" dirty="0">
                <a:solidFill>
                  <a:schemeClr val="bg1"/>
                </a:solidFill>
                <a:latin typeface="Arial Narrow" panose="020B0604020202020204" pitchFamily="34" charset="0"/>
                <a:cs typeface="Arial Narrow" panose="020B0604020202020204" pitchFamily="34" charset="0"/>
              </a:rPr>
              <a:t>Har reklamen blivit fälld för greenwashing? </a:t>
            </a:r>
            <a:endParaRPr sz="2500" b="1" dirty="0">
              <a:solidFill>
                <a:schemeClr val="bg1"/>
              </a:solidFill>
              <a:latin typeface="Arial Narrow" panose="020B0604020202020204" pitchFamily="34" charset="0"/>
              <a:cs typeface="Arial Narrow" panose="020B0604020202020204" pitchFamily="34" charset="0"/>
            </a:endParaRPr>
          </a:p>
        </p:txBody>
      </p:sp>
      <p:sp>
        <p:nvSpPr>
          <p:cNvPr id="17" name="Rektangel 16">
            <a:extLst>
              <a:ext uri="{FF2B5EF4-FFF2-40B4-BE49-F238E27FC236}">
                <a16:creationId xmlns:a16="http://schemas.microsoft.com/office/drawing/2014/main" id="{C7E0F34B-C63C-3144-BE16-85BF7E7C30DD}"/>
              </a:ext>
            </a:extLst>
          </p:cNvPr>
          <p:cNvSpPr/>
          <p:nvPr/>
        </p:nvSpPr>
        <p:spPr>
          <a:xfrm>
            <a:off x="2864967" y="555649"/>
            <a:ext cx="3742310" cy="404260"/>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CFDD5F5B-059B-A442-A9CF-F64BC9A46F70}"/>
              </a:ext>
            </a:extLst>
          </p:cNvPr>
          <p:cNvSpPr/>
          <p:nvPr/>
        </p:nvSpPr>
        <p:spPr>
          <a:xfrm>
            <a:off x="2858032" y="460275"/>
            <a:ext cx="3943761" cy="404260"/>
          </a:xfrm>
          <a:prstGeom prst="rect">
            <a:avLst/>
          </a:prstGeom>
        </p:spPr>
        <p:txBody>
          <a:bodyPr spcFirstLastPara="0" lIns="95250" tIns="95250" rIns="95250" bIns="0" anchor="t"/>
          <a:lstStyle/>
          <a:p>
            <a:pPr algn="l" hangingPunct="0">
              <a:lnSpc>
                <a:spcPct val="100000"/>
              </a:lnSpc>
            </a:pPr>
            <a:r>
              <a:rPr lang="sv-SE" sz="2500" b="1" dirty="0">
                <a:solidFill>
                  <a:srgbClr val="1E1E1E"/>
                </a:solidFill>
                <a:latin typeface="Arial Narrow" panose="020B0604020202020204" pitchFamily="34" charset="0"/>
                <a:cs typeface="Arial Narrow" panose="020B0604020202020204" pitchFamily="34" charset="0"/>
              </a:rPr>
              <a:t>QUIZ: FRIAD ELLER FÄLLD? </a:t>
            </a:r>
            <a:endParaRPr sz="2500" b="1" dirty="0">
              <a:solidFill>
                <a:srgbClr val="1E1E1E"/>
              </a:solidFill>
              <a:latin typeface="Arial Narrow" panose="020B0604020202020204" pitchFamily="34" charset="0"/>
              <a:cs typeface="Arial Narrow" panose="020B0604020202020204" pitchFamily="34" charset="0"/>
            </a:endParaRPr>
          </a:p>
        </p:txBody>
      </p:sp>
      <p:sp>
        <p:nvSpPr>
          <p:cNvPr id="11" name="Rektangel 10">
            <a:extLst>
              <a:ext uri="{FF2B5EF4-FFF2-40B4-BE49-F238E27FC236}">
                <a16:creationId xmlns:a16="http://schemas.microsoft.com/office/drawing/2014/main" id="{6AD61206-E650-A94D-9174-3D07282CFF6B}"/>
              </a:ext>
            </a:extLst>
          </p:cNvPr>
          <p:cNvSpPr/>
          <p:nvPr/>
        </p:nvSpPr>
        <p:spPr>
          <a:xfrm>
            <a:off x="3749109" y="6135247"/>
            <a:ext cx="5510752" cy="404260"/>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EA73B490-5BED-FB4D-9842-4260A999F39C}"/>
              </a:ext>
            </a:extLst>
          </p:cNvPr>
          <p:cNvSpPr/>
          <p:nvPr/>
        </p:nvSpPr>
        <p:spPr>
          <a:xfrm>
            <a:off x="3756044" y="6355291"/>
            <a:ext cx="5510752" cy="78942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B3F45CAD-2672-DF4F-B53D-508BB5FD4894}"/>
              </a:ext>
            </a:extLst>
          </p:cNvPr>
          <p:cNvSpPr/>
          <p:nvPr/>
        </p:nvSpPr>
        <p:spPr>
          <a:xfrm>
            <a:off x="3742174" y="6054863"/>
            <a:ext cx="5517687" cy="404260"/>
          </a:xfrm>
          <a:prstGeom prst="rect">
            <a:avLst/>
          </a:prstGeom>
        </p:spPr>
        <p:txBody>
          <a:bodyPr spcFirstLastPara="0" lIns="95250" tIns="95250" rIns="95250" bIns="0" anchor="t"/>
          <a:lstStyle/>
          <a:p>
            <a:pPr hangingPunct="0"/>
            <a:r>
              <a:rPr lang="sv-SE" sz="2000" b="1" dirty="0">
                <a:solidFill>
                  <a:srgbClr val="1E1E1E"/>
                </a:solidFill>
                <a:latin typeface="Arial Narrow" panose="020B0604020202020204" pitchFamily="34" charset="0"/>
                <a:cs typeface="Arial Narrow" panose="020B0604020202020204" pitchFamily="34" charset="0"/>
              </a:rPr>
              <a:t>Motivera ert svar! Vad är det som är tydligt respektive otydligt med påståendet?</a:t>
            </a:r>
            <a:endParaRPr sz="2500" b="1" dirty="0">
              <a:solidFill>
                <a:srgbClr val="1E1E1E"/>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215835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Title copy 43"/>
        <p:cNvGrpSpPr/>
        <p:nvPr/>
      </p:nvGrpSpPr>
      <p:grpSpPr>
        <a:xfrm>
          <a:off x="0" y="0"/>
          <a:ext cx="0" cy="0"/>
          <a:chOff x="0" y="0"/>
          <a:chExt cx="0" cy="0"/>
        </a:xfrm>
      </p:grpSpPr>
      <p:pic>
        <p:nvPicPr>
          <p:cNvPr id="5" name="Bildobjekt 4">
            <a:extLst>
              <a:ext uri="{FF2B5EF4-FFF2-40B4-BE49-F238E27FC236}">
                <a16:creationId xmlns:a16="http://schemas.microsoft.com/office/drawing/2014/main" id="{937F3FE1-52FA-8B4B-A3EC-8E37170B768B}"/>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b="10328"/>
          <a:stretch/>
        </p:blipFill>
        <p:spPr>
          <a:xfrm>
            <a:off x="0" y="-43733"/>
            <a:ext cx="13130465" cy="7358934"/>
          </a:xfrm>
          <a:prstGeom prst="rect">
            <a:avLst/>
          </a:prstGeom>
        </p:spPr>
      </p:pic>
      <p:sp>
        <p:nvSpPr>
          <p:cNvPr id="11" name="Rektangel 10">
            <a:extLst>
              <a:ext uri="{FF2B5EF4-FFF2-40B4-BE49-F238E27FC236}">
                <a16:creationId xmlns:a16="http://schemas.microsoft.com/office/drawing/2014/main" id="{23D1A3EA-E559-814B-B584-1CF8D7BFE13F}"/>
              </a:ext>
            </a:extLst>
          </p:cNvPr>
          <p:cNvSpPr/>
          <p:nvPr/>
        </p:nvSpPr>
        <p:spPr>
          <a:xfrm>
            <a:off x="1522327" y="3577816"/>
            <a:ext cx="5540625" cy="35325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866C2B5B-3678-E94A-B33C-552F2755C538}"/>
              </a:ext>
            </a:extLst>
          </p:cNvPr>
          <p:cNvSpPr/>
          <p:nvPr/>
        </p:nvSpPr>
        <p:spPr>
          <a:xfrm>
            <a:off x="1551824" y="3499921"/>
            <a:ext cx="6267873" cy="624699"/>
          </a:xfrm>
          <a:prstGeom prst="rect">
            <a:avLst/>
          </a:prstGeom>
        </p:spPr>
        <p:txBody>
          <a:bodyPr spcFirstLastPara="0" lIns="95250" tIns="95250" rIns="95250" bIns="0" anchor="t"/>
          <a:lstStyle/>
          <a:p>
            <a:pPr hangingPunct="0"/>
            <a:r>
              <a:rPr lang="sv-SE" sz="2200" dirty="0">
                <a:solidFill>
                  <a:schemeClr val="bg1"/>
                </a:solidFill>
                <a:latin typeface="Arial Narrow" panose="020B0604020202020204" pitchFamily="34" charset="0"/>
                <a:cs typeface="Arial Narrow" panose="020B0604020202020204" pitchFamily="34" charset="0"/>
              </a:rPr>
              <a:t>Om arbetsförhållanden och miljö inom läderindustrin.</a:t>
            </a:r>
            <a:endParaRPr sz="2200" dirty="0">
              <a:solidFill>
                <a:schemeClr val="bg1"/>
              </a:solidFill>
              <a:latin typeface="Arial Narrow" panose="020B0604020202020204" pitchFamily="34" charset="0"/>
              <a:cs typeface="Arial Narrow" panose="020B0604020202020204" pitchFamily="34" charset="0"/>
            </a:endParaRPr>
          </a:p>
        </p:txBody>
      </p:sp>
      <p:sp>
        <p:nvSpPr>
          <p:cNvPr id="22" name="Rektangel 21">
            <a:extLst>
              <a:ext uri="{FF2B5EF4-FFF2-40B4-BE49-F238E27FC236}">
                <a16:creationId xmlns:a16="http://schemas.microsoft.com/office/drawing/2014/main" id="{A16A0F6E-A8A5-D646-B37B-9E7BCD9BBC0F}"/>
              </a:ext>
            </a:extLst>
          </p:cNvPr>
          <p:cNvSpPr/>
          <p:nvPr/>
        </p:nvSpPr>
        <p:spPr>
          <a:xfrm>
            <a:off x="1522328" y="2698955"/>
            <a:ext cx="6912224" cy="75016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3" name="Rektangel 22">
            <a:extLst>
              <a:ext uri="{FF2B5EF4-FFF2-40B4-BE49-F238E27FC236}">
                <a16:creationId xmlns:a16="http://schemas.microsoft.com/office/drawing/2014/main" id="{E43D7EBD-FBBF-CB4D-8986-018EEEC1EBF0}"/>
              </a:ext>
            </a:extLst>
          </p:cNvPr>
          <p:cNvSpPr/>
          <p:nvPr/>
        </p:nvSpPr>
        <p:spPr>
          <a:xfrm>
            <a:off x="1522328" y="2517356"/>
            <a:ext cx="7716830" cy="866775"/>
          </a:xfrm>
          <a:prstGeom prst="rect">
            <a:avLst/>
          </a:prstGeom>
        </p:spPr>
        <p:txBody>
          <a:bodyPr spcFirstLastPara="0" lIns="95250" tIns="95250" rIns="95250" bIns="0" anchor="t"/>
          <a:lstStyle/>
          <a:p>
            <a:pPr algn="l" hangingPunct="0">
              <a:lnSpc>
                <a:spcPct val="100000"/>
              </a:lnSpc>
            </a:pPr>
            <a:r>
              <a:rPr lang="sv-SE" sz="6000" b="1" dirty="0">
                <a:solidFill>
                  <a:schemeClr val="bg1"/>
                </a:solidFill>
                <a:latin typeface="Arial Narrow" panose="020B0604020202020204" pitchFamily="34" charset="0"/>
                <a:cs typeface="Arial Narrow" panose="020B0604020202020204" pitchFamily="34" charset="0"/>
              </a:rPr>
              <a:t>VI LÄMNAR </a:t>
            </a:r>
            <a:r>
              <a:rPr lang="sv-SE" sz="6000" b="1" dirty="0">
                <a:solidFill>
                  <a:srgbClr val="FBD349"/>
                </a:solidFill>
                <a:latin typeface="Arial Narrow" panose="020B0604020202020204" pitchFamily="34" charset="0"/>
                <a:cs typeface="Arial Narrow" panose="020B0604020202020204" pitchFamily="34" charset="0"/>
              </a:rPr>
              <a:t>FOTSPÅR</a:t>
            </a:r>
            <a:endParaRPr sz="6000" b="1" dirty="0">
              <a:solidFill>
                <a:schemeClr val="bg1"/>
              </a:solidFill>
              <a:latin typeface="Arial Narrow" panose="020B0604020202020204" pitchFamily="34" charset="0"/>
              <a:cs typeface="Arial Narrow" panose="020B0604020202020204" pitchFamily="34" charset="0"/>
            </a:endParaRPr>
          </a:p>
        </p:txBody>
      </p:sp>
      <p:sp>
        <p:nvSpPr>
          <p:cNvPr id="27" name="Rektangel 26">
            <a:extLst>
              <a:ext uri="{FF2B5EF4-FFF2-40B4-BE49-F238E27FC236}">
                <a16:creationId xmlns:a16="http://schemas.microsoft.com/office/drawing/2014/main" id="{B0117354-2EB9-2241-A989-53411F2E8D2A}"/>
              </a:ext>
            </a:extLst>
          </p:cNvPr>
          <p:cNvSpPr/>
          <p:nvPr/>
        </p:nvSpPr>
        <p:spPr>
          <a:xfrm>
            <a:off x="176374" y="169651"/>
            <a:ext cx="12656224" cy="6998592"/>
          </a:xfrm>
          <a:prstGeom prst="rect">
            <a:avLst/>
          </a:prstGeom>
          <a:noFill/>
          <a:ln w="371475">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3" name="Bildobjekt 2">
            <a:extLst>
              <a:ext uri="{FF2B5EF4-FFF2-40B4-BE49-F238E27FC236}">
                <a16:creationId xmlns:a16="http://schemas.microsoft.com/office/drawing/2014/main" id="{EBFFB0D2-268D-5849-B6C1-749DC02F3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1012" y="0"/>
            <a:ext cx="1260138" cy="1260138"/>
          </a:xfrm>
          <a:prstGeom prst="rect">
            <a:avLst/>
          </a:prstGeom>
        </p:spPr>
      </p:pic>
    </p:spTree>
    <p:extLst>
      <p:ext uri="{BB962C8B-B14F-4D97-AF65-F5344CB8AC3E}">
        <p14:creationId xmlns:p14="http://schemas.microsoft.com/office/powerpoint/2010/main" val="429797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3B6F18-1D3A-9845-8350-56F7A6847299}"/>
              </a:ext>
            </a:extLst>
          </p:cNvPr>
          <p:cNvSpPr/>
          <p:nvPr/>
        </p:nvSpPr>
        <p:spPr>
          <a:xfrm rot="16200000">
            <a:off x="2815900" y="-197574"/>
            <a:ext cx="7315203" cy="769811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7961CC0D-FC72-6D4E-BBA0-77F6BC57F6CA}"/>
              </a:ext>
            </a:extLst>
          </p:cNvPr>
          <p:cNvSpPr/>
          <p:nvPr/>
        </p:nvSpPr>
        <p:spPr>
          <a:xfrm>
            <a:off x="3080059" y="843400"/>
            <a:ext cx="6623778" cy="4637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BA65ADA6-54A8-2642-8478-C608F87344E0}"/>
              </a:ext>
            </a:extLst>
          </p:cNvPr>
          <p:cNvPicPr>
            <a:picLocks noChangeAspect="1"/>
          </p:cNvPicPr>
          <p:nvPr/>
        </p:nvPicPr>
        <p:blipFill rotWithShape="1">
          <a:blip r:embed="rId3">
            <a:extLst>
              <a:ext uri="{28A0092B-C50C-407E-A947-70E740481C1C}">
                <a14:useLocalDpi xmlns:a14="http://schemas.microsoft.com/office/drawing/2010/main" val="0"/>
              </a:ext>
            </a:extLst>
          </a:blip>
          <a:srcRect l="23845" t="32720" r="28377" b="29445"/>
          <a:stretch/>
        </p:blipFill>
        <p:spPr>
          <a:xfrm rot="928069">
            <a:off x="10805738" y="385831"/>
            <a:ext cx="1912227" cy="1514306"/>
          </a:xfrm>
          <a:prstGeom prst="rect">
            <a:avLst/>
          </a:prstGeom>
        </p:spPr>
      </p:pic>
      <p:sp>
        <p:nvSpPr>
          <p:cNvPr id="13" name="textruta 12">
            <a:extLst>
              <a:ext uri="{FF2B5EF4-FFF2-40B4-BE49-F238E27FC236}">
                <a16:creationId xmlns:a16="http://schemas.microsoft.com/office/drawing/2014/main" id="{CBDD04FE-5053-5343-8667-C384F8A48D0C}"/>
              </a:ext>
            </a:extLst>
          </p:cNvPr>
          <p:cNvSpPr txBox="1"/>
          <p:nvPr/>
        </p:nvSpPr>
        <p:spPr>
          <a:xfrm>
            <a:off x="3080059" y="794999"/>
            <a:ext cx="6786884" cy="523220"/>
          </a:xfrm>
          <a:prstGeom prst="rect">
            <a:avLst/>
          </a:prstGeom>
          <a:noFill/>
        </p:spPr>
        <p:txBody>
          <a:bodyPr wrap="square">
            <a:spAutoFit/>
          </a:bodyPr>
          <a:lstStyle/>
          <a:p>
            <a:r>
              <a:rPr lang="sv-SE" sz="2800" dirty="0">
                <a:solidFill>
                  <a:schemeClr val="bg1"/>
                </a:solidFill>
                <a:latin typeface="Arial Narrow" panose="020B0604020202020204" pitchFamily="34" charset="0"/>
                <a:cs typeface="Arial Narrow" panose="020B0604020202020204" pitchFamily="34" charset="0"/>
              </a:rPr>
              <a:t>”Varje tugga hjälper till att förbättra jordens klimat”</a:t>
            </a:r>
            <a:endParaRPr lang="sv-SE" sz="2800" b="1" dirty="0">
              <a:solidFill>
                <a:schemeClr val="bg1"/>
              </a:solidFill>
              <a:latin typeface="Arial Narrow" panose="020B0604020202020204" pitchFamily="34" charset="0"/>
              <a:cs typeface="Arial Narrow" panose="020B0604020202020204" pitchFamily="34" charset="0"/>
            </a:endParaRPr>
          </a:p>
        </p:txBody>
      </p:sp>
      <p:sp>
        <p:nvSpPr>
          <p:cNvPr id="19" name="textruta 18">
            <a:extLst>
              <a:ext uri="{FF2B5EF4-FFF2-40B4-BE49-F238E27FC236}">
                <a16:creationId xmlns:a16="http://schemas.microsoft.com/office/drawing/2014/main" id="{EA62DD1A-CC9C-864D-BCC1-57086CAA07C4}"/>
              </a:ext>
            </a:extLst>
          </p:cNvPr>
          <p:cNvSpPr txBox="1"/>
          <p:nvPr/>
        </p:nvSpPr>
        <p:spPr>
          <a:xfrm>
            <a:off x="3080059" y="1660653"/>
            <a:ext cx="8079353" cy="2862322"/>
          </a:xfrm>
          <a:prstGeom prst="rect">
            <a:avLst/>
          </a:prstGeom>
          <a:noFill/>
        </p:spPr>
        <p:txBody>
          <a:bodyPr wrap="square">
            <a:spAutoFit/>
          </a:bodyPr>
          <a:lstStyle/>
          <a:p>
            <a:r>
              <a:rPr lang="sv-SE" b="1" dirty="0">
                <a:latin typeface="Arial Narrow" panose="020B0604020202020204" pitchFamily="34" charset="0"/>
                <a:cs typeface="Arial Narrow" panose="020B0604020202020204" pitchFamily="34" charset="0"/>
              </a:rPr>
              <a:t>Reklam av hamburgerkedjan MAX</a:t>
            </a:r>
            <a:br>
              <a:rPr lang="sv-SE" b="1"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En reklamfilm som börjar ute i rymden och i mitten av bilden visas ett runt </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hamburgerbröd. Samtidigt säger en röst ”Vi har sedan 2008 minskat och </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kompenserat vår klimatpåverkan”. Filmen avslutas senare med en bild på jorden </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och sen en röst som säger ”Varje tugga hjälper till att förbättra jordens klimat”.</a:t>
            </a:r>
            <a:br>
              <a:rPr lang="sv-SE" b="1" dirty="0">
                <a:latin typeface="Arial Narrow" panose="020B0604020202020204" pitchFamily="34" charset="0"/>
                <a:cs typeface="Arial Narrow" panose="020B0604020202020204" pitchFamily="34" charset="0"/>
              </a:rPr>
            </a:br>
            <a:br>
              <a:rPr lang="sv-SE" b="1" dirty="0">
                <a:latin typeface="Arial Narrow" panose="020B0604020202020204" pitchFamily="34" charset="0"/>
                <a:cs typeface="Arial Narrow" panose="020B0604020202020204" pitchFamily="34" charset="0"/>
              </a:rPr>
            </a:br>
            <a:r>
              <a:rPr lang="sv-SE" b="1" dirty="0">
                <a:latin typeface="Arial Narrow" panose="020B0604020202020204" pitchFamily="34" charset="0"/>
                <a:cs typeface="Arial Narrow" panose="020B0604020202020204" pitchFamily="34" charset="0"/>
              </a:rPr>
              <a:t>Anmälan</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Anmälarna anser att påståendet är vilseledande. En anmälare påpekar att man</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inte kan förbättra klimatet genom att äta, utan kan endast minska sin påverkan </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genom att äta rätt.</a:t>
            </a:r>
          </a:p>
        </p:txBody>
      </p:sp>
      <p:sp>
        <p:nvSpPr>
          <p:cNvPr id="20" name="Rektangel 19">
            <a:extLst>
              <a:ext uri="{FF2B5EF4-FFF2-40B4-BE49-F238E27FC236}">
                <a16:creationId xmlns:a16="http://schemas.microsoft.com/office/drawing/2014/main" id="{D8D197FB-C61C-F14B-83D0-FB5DCAF8E5FB}"/>
              </a:ext>
            </a:extLst>
          </p:cNvPr>
          <p:cNvSpPr/>
          <p:nvPr/>
        </p:nvSpPr>
        <p:spPr>
          <a:xfrm>
            <a:off x="506600" y="479756"/>
            <a:ext cx="801065" cy="90675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BD4EDA10-1DE3-A145-AB84-7FF5A2B62E3F}"/>
              </a:ext>
            </a:extLst>
          </p:cNvPr>
          <p:cNvSpPr txBox="1"/>
          <p:nvPr/>
        </p:nvSpPr>
        <p:spPr>
          <a:xfrm>
            <a:off x="687446" y="495914"/>
            <a:ext cx="936112" cy="861774"/>
          </a:xfrm>
          <a:prstGeom prst="rect">
            <a:avLst/>
          </a:prstGeom>
          <a:noFill/>
        </p:spPr>
        <p:txBody>
          <a:bodyPr wrap="square">
            <a:spAutoFit/>
          </a:bodyPr>
          <a:lstStyle/>
          <a:p>
            <a:r>
              <a:rPr lang="sv-SE" sz="5000" b="1" dirty="0">
                <a:latin typeface="Arial Narrow" panose="020B0604020202020204" pitchFamily="34" charset="0"/>
                <a:cs typeface="Arial Narrow" panose="020B0604020202020204" pitchFamily="34" charset="0"/>
              </a:rPr>
              <a:t>1</a:t>
            </a:r>
          </a:p>
        </p:txBody>
      </p:sp>
      <p:sp>
        <p:nvSpPr>
          <p:cNvPr id="9" name="Rektangel 8">
            <a:extLst>
              <a:ext uri="{FF2B5EF4-FFF2-40B4-BE49-F238E27FC236}">
                <a16:creationId xmlns:a16="http://schemas.microsoft.com/office/drawing/2014/main" id="{C70079E1-1C13-2244-99B9-712E1F43E58B}"/>
              </a:ext>
            </a:extLst>
          </p:cNvPr>
          <p:cNvSpPr/>
          <p:nvPr/>
        </p:nvSpPr>
        <p:spPr>
          <a:xfrm>
            <a:off x="3749109" y="5566611"/>
            <a:ext cx="5510752" cy="4042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3B3AC811-A61A-CB4C-90D3-6DE150FEBD38}"/>
              </a:ext>
            </a:extLst>
          </p:cNvPr>
          <p:cNvSpPr/>
          <p:nvPr/>
        </p:nvSpPr>
        <p:spPr>
          <a:xfrm>
            <a:off x="3742174" y="6054863"/>
            <a:ext cx="5517687" cy="404260"/>
          </a:xfrm>
          <a:prstGeom prst="rect">
            <a:avLst/>
          </a:prstGeom>
        </p:spPr>
        <p:txBody>
          <a:bodyPr spcFirstLastPara="0" lIns="95250" tIns="95250" rIns="95250" bIns="0" anchor="t"/>
          <a:lstStyle/>
          <a:p>
            <a:pPr hangingPunct="0"/>
            <a:r>
              <a:rPr lang="sv-SE" sz="2000" b="1" dirty="0">
                <a:solidFill>
                  <a:srgbClr val="1E1E1E"/>
                </a:solidFill>
                <a:latin typeface="Arial Narrow" panose="020B0604020202020204" pitchFamily="34" charset="0"/>
                <a:cs typeface="Arial Narrow" panose="020B0604020202020204" pitchFamily="34" charset="0"/>
              </a:rPr>
              <a:t>Motivera ert svar! Vad är det som är tydligt respektive otydligt med påståendet?</a:t>
            </a:r>
            <a:endParaRPr sz="2500" b="1" dirty="0">
              <a:solidFill>
                <a:srgbClr val="1E1E1E"/>
              </a:solidFill>
              <a:latin typeface="Arial Narrow" panose="020B0604020202020204" pitchFamily="34" charset="0"/>
              <a:cs typeface="Arial Narrow" panose="020B0604020202020204" pitchFamily="34" charset="0"/>
            </a:endParaRPr>
          </a:p>
        </p:txBody>
      </p:sp>
      <p:sp>
        <p:nvSpPr>
          <p:cNvPr id="15" name="Rektangel 14">
            <a:extLst>
              <a:ext uri="{FF2B5EF4-FFF2-40B4-BE49-F238E27FC236}">
                <a16:creationId xmlns:a16="http://schemas.microsoft.com/office/drawing/2014/main" id="{BE8C8940-74EB-BD42-9E7A-75CE8C7F475F}"/>
              </a:ext>
            </a:extLst>
          </p:cNvPr>
          <p:cNvSpPr/>
          <p:nvPr/>
        </p:nvSpPr>
        <p:spPr>
          <a:xfrm>
            <a:off x="3749109" y="5478991"/>
            <a:ext cx="5735233" cy="876300"/>
          </a:xfrm>
          <a:prstGeom prst="rect">
            <a:avLst/>
          </a:prstGeom>
        </p:spPr>
        <p:txBody>
          <a:bodyPr spcFirstLastPara="0" lIns="95250" tIns="95250" rIns="95250" bIns="0" anchor="t"/>
          <a:lstStyle/>
          <a:p>
            <a:pPr algn="l" hangingPunct="0">
              <a:lnSpc>
                <a:spcPct val="100000"/>
              </a:lnSpc>
            </a:pPr>
            <a:r>
              <a:rPr lang="sv-SE" sz="2500" b="1" dirty="0">
                <a:solidFill>
                  <a:schemeClr val="bg1"/>
                </a:solidFill>
                <a:latin typeface="Arial Narrow" panose="020B0604020202020204" pitchFamily="34" charset="0"/>
                <a:cs typeface="Arial Narrow" panose="020B0604020202020204" pitchFamily="34" charset="0"/>
              </a:rPr>
              <a:t>Har reklamen blivit fälld för greenwashing? </a:t>
            </a:r>
            <a:endParaRPr sz="25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794736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3B6F18-1D3A-9845-8350-56F7A6847299}"/>
              </a:ext>
            </a:extLst>
          </p:cNvPr>
          <p:cNvSpPr/>
          <p:nvPr/>
        </p:nvSpPr>
        <p:spPr>
          <a:xfrm rot="16200000">
            <a:off x="2815900" y="-197574"/>
            <a:ext cx="7315203" cy="769811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7961CC0D-FC72-6D4E-BBA0-77F6BC57F6CA}"/>
              </a:ext>
            </a:extLst>
          </p:cNvPr>
          <p:cNvSpPr/>
          <p:nvPr/>
        </p:nvSpPr>
        <p:spPr>
          <a:xfrm>
            <a:off x="3080059" y="843400"/>
            <a:ext cx="6623778" cy="4637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BA65ADA6-54A8-2642-8478-C608F87344E0}"/>
              </a:ext>
            </a:extLst>
          </p:cNvPr>
          <p:cNvPicPr>
            <a:picLocks noChangeAspect="1"/>
          </p:cNvPicPr>
          <p:nvPr/>
        </p:nvPicPr>
        <p:blipFill rotWithShape="1">
          <a:blip r:embed="rId3">
            <a:extLst>
              <a:ext uri="{28A0092B-C50C-407E-A947-70E740481C1C}">
                <a14:useLocalDpi xmlns:a14="http://schemas.microsoft.com/office/drawing/2010/main" val="0"/>
              </a:ext>
            </a:extLst>
          </a:blip>
          <a:srcRect l="23845" t="32720" r="28377" b="29445"/>
          <a:stretch/>
        </p:blipFill>
        <p:spPr>
          <a:xfrm rot="928069">
            <a:off x="10805738" y="385831"/>
            <a:ext cx="1912227" cy="1514306"/>
          </a:xfrm>
          <a:prstGeom prst="rect">
            <a:avLst/>
          </a:prstGeom>
        </p:spPr>
      </p:pic>
      <p:sp>
        <p:nvSpPr>
          <p:cNvPr id="13" name="textruta 12">
            <a:extLst>
              <a:ext uri="{FF2B5EF4-FFF2-40B4-BE49-F238E27FC236}">
                <a16:creationId xmlns:a16="http://schemas.microsoft.com/office/drawing/2014/main" id="{CBDD04FE-5053-5343-8667-C384F8A48D0C}"/>
              </a:ext>
            </a:extLst>
          </p:cNvPr>
          <p:cNvSpPr txBox="1"/>
          <p:nvPr/>
        </p:nvSpPr>
        <p:spPr>
          <a:xfrm>
            <a:off x="3080059" y="794999"/>
            <a:ext cx="6786884" cy="523220"/>
          </a:xfrm>
          <a:prstGeom prst="rect">
            <a:avLst/>
          </a:prstGeom>
          <a:noFill/>
        </p:spPr>
        <p:txBody>
          <a:bodyPr wrap="square">
            <a:spAutoFit/>
          </a:bodyPr>
          <a:lstStyle/>
          <a:p>
            <a:r>
              <a:rPr lang="sv-SE" sz="2800" dirty="0">
                <a:solidFill>
                  <a:schemeClr val="bg1"/>
                </a:solidFill>
                <a:latin typeface="Arial Narrow" panose="020B0604020202020204" pitchFamily="34" charset="0"/>
                <a:cs typeface="Arial Narrow" panose="020B0604020202020204" pitchFamily="34" charset="0"/>
              </a:rPr>
              <a:t>”Varje tugga hjälper till att förbättra jordens klimat”</a:t>
            </a:r>
            <a:endParaRPr lang="sv-SE" sz="2800" b="1" dirty="0">
              <a:solidFill>
                <a:schemeClr val="bg1"/>
              </a:solidFill>
              <a:latin typeface="Arial Narrow" panose="020B0604020202020204" pitchFamily="34" charset="0"/>
              <a:cs typeface="Arial Narrow" panose="020B0604020202020204" pitchFamily="34" charset="0"/>
            </a:endParaRPr>
          </a:p>
        </p:txBody>
      </p:sp>
      <p:sp>
        <p:nvSpPr>
          <p:cNvPr id="19" name="textruta 18">
            <a:extLst>
              <a:ext uri="{FF2B5EF4-FFF2-40B4-BE49-F238E27FC236}">
                <a16:creationId xmlns:a16="http://schemas.microsoft.com/office/drawing/2014/main" id="{EA62DD1A-CC9C-864D-BCC1-57086CAA07C4}"/>
              </a:ext>
            </a:extLst>
          </p:cNvPr>
          <p:cNvSpPr txBox="1"/>
          <p:nvPr/>
        </p:nvSpPr>
        <p:spPr>
          <a:xfrm>
            <a:off x="3080059" y="1660653"/>
            <a:ext cx="8079353" cy="2862322"/>
          </a:xfrm>
          <a:prstGeom prst="rect">
            <a:avLst/>
          </a:prstGeom>
          <a:noFill/>
        </p:spPr>
        <p:txBody>
          <a:bodyPr wrap="square">
            <a:spAutoFit/>
          </a:bodyPr>
          <a:lstStyle/>
          <a:p>
            <a:r>
              <a:rPr lang="sv-SE" b="1" dirty="0">
                <a:latin typeface="Arial Narrow" panose="020B0604020202020204" pitchFamily="34" charset="0"/>
                <a:cs typeface="Arial Narrow" panose="020B0604020202020204" pitchFamily="34" charset="0"/>
              </a:rPr>
              <a:t>Reklam av hamburgerkedjan MAX</a:t>
            </a:r>
            <a:br>
              <a:rPr lang="sv-SE" b="1"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En reklamfilm som börjar ute i rymden och i mitten av bilden visas ett runt </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hamburgerbröd. Samtidigt säger en röst ”Vi har sedan 2008 minskat och </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kompenserat vår klimatpåverkan”. Filmen avslutas senare med en bild på jorden </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och sen en röst som säger ”Varje tugga hjälper till att förbättra jordens klimat”.</a:t>
            </a:r>
            <a:br>
              <a:rPr lang="sv-SE" b="1" dirty="0">
                <a:latin typeface="Arial Narrow" panose="020B0604020202020204" pitchFamily="34" charset="0"/>
                <a:cs typeface="Arial Narrow" panose="020B0604020202020204" pitchFamily="34" charset="0"/>
              </a:rPr>
            </a:br>
            <a:br>
              <a:rPr lang="sv-SE" b="1" dirty="0">
                <a:latin typeface="Arial Narrow" panose="020B0604020202020204" pitchFamily="34" charset="0"/>
                <a:cs typeface="Arial Narrow" panose="020B0604020202020204" pitchFamily="34" charset="0"/>
              </a:rPr>
            </a:br>
            <a:r>
              <a:rPr lang="sv-SE" b="1" dirty="0">
                <a:latin typeface="Arial Narrow" panose="020B0604020202020204" pitchFamily="34" charset="0"/>
                <a:cs typeface="Arial Narrow" panose="020B0604020202020204" pitchFamily="34" charset="0"/>
              </a:rPr>
              <a:t>Anmälan</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Anmälarna anser att påståendet är vilseledande. En anmälare påpekar att man</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inte kan förbättra klimatet genom att äta, utan kan endast minska sin påverkan </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genom att äta rätt.</a:t>
            </a:r>
          </a:p>
        </p:txBody>
      </p:sp>
      <p:pic>
        <p:nvPicPr>
          <p:cNvPr id="5" name="Bildobjekt 4">
            <a:extLst>
              <a:ext uri="{FF2B5EF4-FFF2-40B4-BE49-F238E27FC236}">
                <a16:creationId xmlns:a16="http://schemas.microsoft.com/office/drawing/2014/main" id="{C33471A3-1937-EE45-8E92-39792550373C}"/>
              </a:ext>
            </a:extLst>
          </p:cNvPr>
          <p:cNvPicPr>
            <a:picLocks noChangeAspect="1"/>
          </p:cNvPicPr>
          <p:nvPr/>
        </p:nvPicPr>
        <p:blipFill rotWithShape="1">
          <a:blip r:embed="rId4">
            <a:extLst>
              <a:ext uri="{28A0092B-C50C-407E-A947-70E740481C1C}">
                <a14:useLocalDpi xmlns:a14="http://schemas.microsoft.com/office/drawing/2010/main" val="0"/>
              </a:ext>
            </a:extLst>
          </a:blip>
          <a:srcRect l="26801" t="64349" r="33865" b="13030"/>
          <a:stretch/>
        </p:blipFill>
        <p:spPr>
          <a:xfrm>
            <a:off x="4380563" y="1628866"/>
            <a:ext cx="4020044" cy="2311966"/>
          </a:xfrm>
          <a:prstGeom prst="rect">
            <a:avLst/>
          </a:prstGeom>
        </p:spPr>
      </p:pic>
      <p:sp>
        <p:nvSpPr>
          <p:cNvPr id="16" name="Rektangel 15">
            <a:extLst>
              <a:ext uri="{FF2B5EF4-FFF2-40B4-BE49-F238E27FC236}">
                <a16:creationId xmlns:a16="http://schemas.microsoft.com/office/drawing/2014/main" id="{333F948C-1754-ED46-BD22-56695EE65DEF}"/>
              </a:ext>
            </a:extLst>
          </p:cNvPr>
          <p:cNvSpPr/>
          <p:nvPr/>
        </p:nvSpPr>
        <p:spPr>
          <a:xfrm>
            <a:off x="3080060" y="4865409"/>
            <a:ext cx="6623778" cy="12003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CE74AF8D-E534-B34B-AAF5-3E4C10F66A33}"/>
              </a:ext>
            </a:extLst>
          </p:cNvPr>
          <p:cNvSpPr txBox="1"/>
          <p:nvPr/>
        </p:nvSpPr>
        <p:spPr>
          <a:xfrm>
            <a:off x="3161612" y="4961077"/>
            <a:ext cx="6623778" cy="1200329"/>
          </a:xfrm>
          <a:prstGeom prst="rect">
            <a:avLst/>
          </a:prstGeom>
          <a:noFill/>
        </p:spPr>
        <p:txBody>
          <a:bodyPr wrap="square">
            <a:spAutoFit/>
          </a:bodyPr>
          <a:lstStyle/>
          <a:p>
            <a:r>
              <a:rPr lang="sv-SE" b="1" dirty="0">
                <a:solidFill>
                  <a:schemeClr val="bg1"/>
                </a:solidFill>
                <a:latin typeface="Arial Narrow" panose="020B0604020202020204" pitchFamily="34" charset="0"/>
                <a:cs typeface="Arial Narrow" panose="020B0604020202020204" pitchFamily="34" charset="0"/>
              </a:rPr>
              <a:t>Del av Reklamombudsmannens beslut  </a:t>
            </a:r>
            <a:br>
              <a:rPr lang="sv-SE" b="1" dirty="0">
                <a:solidFill>
                  <a:schemeClr val="bg1"/>
                </a:solidFill>
                <a:latin typeface="Arial Narrow" panose="020B0604020202020204" pitchFamily="34" charset="0"/>
                <a:cs typeface="Arial Narrow" panose="020B0604020202020204" pitchFamily="34" charset="0"/>
              </a:rPr>
            </a:br>
            <a:r>
              <a:rPr lang="sv-SE" b="1" dirty="0">
                <a:solidFill>
                  <a:schemeClr val="bg1"/>
                </a:solidFill>
                <a:latin typeface="Arial Narrow" panose="020B0604020202020204" pitchFamily="34" charset="0"/>
                <a:cs typeface="Arial Narrow" panose="020B0604020202020204" pitchFamily="34" charset="0"/>
              </a:rPr>
              <a:t>P</a:t>
            </a:r>
            <a:r>
              <a:rPr lang="sv-SE" dirty="0">
                <a:solidFill>
                  <a:schemeClr val="bg1"/>
                </a:solidFill>
                <a:latin typeface="Arial Narrow" panose="020B0604020202020204" pitchFamily="34" charset="0"/>
                <a:cs typeface="Arial Narrow" panose="020B0604020202020204" pitchFamily="34" charset="0"/>
              </a:rPr>
              <a:t>åståendet är för vagt och ospecifikt. Eftersom miljöargument har en stor påverkan på konsumenternas val är det viktigt att påståenden är konkreta. </a:t>
            </a:r>
          </a:p>
          <a:p>
            <a:endParaRPr lang="sv-SE" dirty="0">
              <a:latin typeface="Arial Narrow" panose="020B0604020202020204" pitchFamily="34" charset="0"/>
              <a:cs typeface="Arial Narrow" panose="020B0604020202020204" pitchFamily="34" charset="0"/>
            </a:endParaRPr>
          </a:p>
        </p:txBody>
      </p:sp>
      <p:sp>
        <p:nvSpPr>
          <p:cNvPr id="18" name="Rektangel 17">
            <a:extLst>
              <a:ext uri="{FF2B5EF4-FFF2-40B4-BE49-F238E27FC236}">
                <a16:creationId xmlns:a16="http://schemas.microsoft.com/office/drawing/2014/main" id="{C76C7102-3D6D-C249-9D0C-51220E118973}"/>
              </a:ext>
            </a:extLst>
          </p:cNvPr>
          <p:cNvSpPr/>
          <p:nvPr/>
        </p:nvSpPr>
        <p:spPr>
          <a:xfrm>
            <a:off x="506600" y="479756"/>
            <a:ext cx="801065" cy="90675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FBFED69B-30B4-994A-89CB-C5601C2894A1}"/>
              </a:ext>
            </a:extLst>
          </p:cNvPr>
          <p:cNvSpPr txBox="1"/>
          <p:nvPr/>
        </p:nvSpPr>
        <p:spPr>
          <a:xfrm>
            <a:off x="687446" y="495914"/>
            <a:ext cx="936112" cy="861774"/>
          </a:xfrm>
          <a:prstGeom prst="rect">
            <a:avLst/>
          </a:prstGeom>
          <a:noFill/>
        </p:spPr>
        <p:txBody>
          <a:bodyPr wrap="square">
            <a:spAutoFit/>
          </a:bodyPr>
          <a:lstStyle/>
          <a:p>
            <a:r>
              <a:rPr lang="sv-SE" sz="5000" b="1" dirty="0">
                <a:latin typeface="Arial Narrow" panose="020B0604020202020204" pitchFamily="34" charset="0"/>
                <a:cs typeface="Arial Narrow" panose="020B0604020202020204" pitchFamily="34" charset="0"/>
              </a:rPr>
              <a:t>1</a:t>
            </a:r>
          </a:p>
        </p:txBody>
      </p:sp>
    </p:spTree>
    <p:extLst>
      <p:ext uri="{BB962C8B-B14F-4D97-AF65-F5344CB8AC3E}">
        <p14:creationId xmlns:p14="http://schemas.microsoft.com/office/powerpoint/2010/main" val="2519517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3B6F18-1D3A-9845-8350-56F7A6847299}"/>
              </a:ext>
            </a:extLst>
          </p:cNvPr>
          <p:cNvSpPr/>
          <p:nvPr/>
        </p:nvSpPr>
        <p:spPr>
          <a:xfrm rot="16200000">
            <a:off x="2815900" y="-197574"/>
            <a:ext cx="7315203" cy="769811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7961CC0D-FC72-6D4E-BBA0-77F6BC57F6CA}"/>
              </a:ext>
            </a:extLst>
          </p:cNvPr>
          <p:cNvSpPr/>
          <p:nvPr/>
        </p:nvSpPr>
        <p:spPr>
          <a:xfrm>
            <a:off x="3080059" y="843400"/>
            <a:ext cx="6623778" cy="4637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BA65ADA6-54A8-2642-8478-C608F87344E0}"/>
              </a:ext>
            </a:extLst>
          </p:cNvPr>
          <p:cNvPicPr>
            <a:picLocks noChangeAspect="1"/>
          </p:cNvPicPr>
          <p:nvPr/>
        </p:nvPicPr>
        <p:blipFill rotWithShape="1">
          <a:blip r:embed="rId3">
            <a:extLst>
              <a:ext uri="{28A0092B-C50C-407E-A947-70E740481C1C}">
                <a14:useLocalDpi xmlns:a14="http://schemas.microsoft.com/office/drawing/2010/main" val="0"/>
              </a:ext>
            </a:extLst>
          </a:blip>
          <a:srcRect l="23845" t="32720" r="28377" b="29445"/>
          <a:stretch/>
        </p:blipFill>
        <p:spPr>
          <a:xfrm rot="928069">
            <a:off x="10805738" y="385831"/>
            <a:ext cx="1912227" cy="1514306"/>
          </a:xfrm>
          <a:prstGeom prst="rect">
            <a:avLst/>
          </a:prstGeom>
        </p:spPr>
      </p:pic>
      <p:sp>
        <p:nvSpPr>
          <p:cNvPr id="13" name="textruta 12">
            <a:extLst>
              <a:ext uri="{FF2B5EF4-FFF2-40B4-BE49-F238E27FC236}">
                <a16:creationId xmlns:a16="http://schemas.microsoft.com/office/drawing/2014/main" id="{CBDD04FE-5053-5343-8667-C384F8A48D0C}"/>
              </a:ext>
            </a:extLst>
          </p:cNvPr>
          <p:cNvSpPr txBox="1"/>
          <p:nvPr/>
        </p:nvSpPr>
        <p:spPr>
          <a:xfrm>
            <a:off x="3080058" y="813660"/>
            <a:ext cx="7306649" cy="923330"/>
          </a:xfrm>
          <a:prstGeom prst="rect">
            <a:avLst/>
          </a:prstGeom>
          <a:noFill/>
        </p:spPr>
        <p:txBody>
          <a:bodyPr wrap="square">
            <a:spAutoFit/>
          </a:bodyPr>
          <a:lstStyle/>
          <a:p>
            <a:r>
              <a:rPr lang="sv-SE" sz="2600" dirty="0">
                <a:solidFill>
                  <a:schemeClr val="bg1"/>
                </a:solidFill>
                <a:latin typeface="Arial Narrow" panose="020B0604020202020204" pitchFamily="34" charset="0"/>
                <a:cs typeface="Arial Narrow" panose="020B0604020202020204" pitchFamily="34" charset="0"/>
              </a:rPr>
              <a:t>”Idag bidrar din semester med oss till en bättre värld”</a:t>
            </a:r>
          </a:p>
          <a:p>
            <a:endParaRPr lang="sv-SE" sz="2800" dirty="0">
              <a:solidFill>
                <a:schemeClr val="bg1"/>
              </a:solidFill>
              <a:latin typeface="Arial Narrow" panose="020B0604020202020204" pitchFamily="34" charset="0"/>
              <a:cs typeface="Arial Narrow" panose="020B0604020202020204" pitchFamily="34" charset="0"/>
            </a:endParaRPr>
          </a:p>
        </p:txBody>
      </p:sp>
      <p:sp>
        <p:nvSpPr>
          <p:cNvPr id="19" name="textruta 18">
            <a:extLst>
              <a:ext uri="{FF2B5EF4-FFF2-40B4-BE49-F238E27FC236}">
                <a16:creationId xmlns:a16="http://schemas.microsoft.com/office/drawing/2014/main" id="{EA62DD1A-CC9C-864D-BCC1-57086CAA07C4}"/>
              </a:ext>
            </a:extLst>
          </p:cNvPr>
          <p:cNvSpPr txBox="1"/>
          <p:nvPr/>
        </p:nvSpPr>
        <p:spPr>
          <a:xfrm>
            <a:off x="3080059" y="1660653"/>
            <a:ext cx="7068282" cy="3416320"/>
          </a:xfrm>
          <a:prstGeom prst="rect">
            <a:avLst/>
          </a:prstGeom>
          <a:noFill/>
        </p:spPr>
        <p:txBody>
          <a:bodyPr wrap="square">
            <a:spAutoFit/>
          </a:bodyPr>
          <a:lstStyle/>
          <a:p>
            <a:r>
              <a:rPr lang="sv-SE" b="1" dirty="0">
                <a:latin typeface="Arial Narrow" panose="020B0604020202020204" pitchFamily="34" charset="0"/>
                <a:cs typeface="Arial Narrow" panose="020B0604020202020204" pitchFamily="34" charset="0"/>
              </a:rPr>
              <a:t>Reklam av reseföretaget TUI</a:t>
            </a:r>
            <a:br>
              <a:rPr lang="sv-SE" b="1"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Filmen inleds med utsikt över havet och texten ”Idag bidrar din semester med oss till en bättre värld”. En ­­röst säg­er ”Vågar ett företag som tar människor på semester över hela världen ens prata om miljön? Vi vågar. Vi tror nämligen inte på skam.”. Rösten avslutar med sägningen ”Därför börjar vi nu klimatkompensera alla resor med våra egna flyg och ditt boende på våra egna hotell…”</a:t>
            </a:r>
            <a:br>
              <a:rPr lang="sv-SE" dirty="0">
                <a:latin typeface="Arial Narrow" panose="020B0604020202020204" pitchFamily="34" charset="0"/>
                <a:cs typeface="Arial Narrow" panose="020B0604020202020204" pitchFamily="34" charset="0"/>
              </a:rPr>
            </a:br>
            <a:br>
              <a:rPr lang="sv-SE" b="1" dirty="0">
                <a:latin typeface="Arial Narrow" panose="020B0604020202020204" pitchFamily="34" charset="0"/>
                <a:cs typeface="Arial Narrow" panose="020B0604020202020204" pitchFamily="34" charset="0"/>
              </a:rPr>
            </a:br>
            <a:r>
              <a:rPr lang="sv-SE" b="1" dirty="0">
                <a:latin typeface="Arial Narrow" panose="020B0604020202020204" pitchFamily="34" charset="0"/>
                <a:cs typeface="Arial Narrow" panose="020B0604020202020204" pitchFamily="34" charset="0"/>
              </a:rPr>
              <a:t>Anmälan</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Reklamen är vilseledande enligt anmälaren. TUI säger att de klimatkompenserar för utsläpp av koldioxid orsakade av flyg, transporter och hotell samt att man bidrar till en bättre värld. Men reklamen berättar inte hur eller i vilken omfattning de klimatkompenserar för sina utsläpp. Informationen finns inte heller på hemsidan.</a:t>
            </a:r>
          </a:p>
        </p:txBody>
      </p:sp>
      <p:sp>
        <p:nvSpPr>
          <p:cNvPr id="20" name="Rektangel 19">
            <a:extLst>
              <a:ext uri="{FF2B5EF4-FFF2-40B4-BE49-F238E27FC236}">
                <a16:creationId xmlns:a16="http://schemas.microsoft.com/office/drawing/2014/main" id="{D8D197FB-C61C-F14B-83D0-FB5DCAF8E5FB}"/>
              </a:ext>
            </a:extLst>
          </p:cNvPr>
          <p:cNvSpPr/>
          <p:nvPr/>
        </p:nvSpPr>
        <p:spPr>
          <a:xfrm>
            <a:off x="506600" y="479756"/>
            <a:ext cx="801065" cy="90675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BD4EDA10-1DE3-A145-AB84-7FF5A2B62E3F}"/>
              </a:ext>
            </a:extLst>
          </p:cNvPr>
          <p:cNvSpPr txBox="1"/>
          <p:nvPr/>
        </p:nvSpPr>
        <p:spPr>
          <a:xfrm>
            <a:off x="687446" y="495914"/>
            <a:ext cx="936112" cy="861774"/>
          </a:xfrm>
          <a:prstGeom prst="rect">
            <a:avLst/>
          </a:prstGeom>
          <a:noFill/>
        </p:spPr>
        <p:txBody>
          <a:bodyPr wrap="square">
            <a:spAutoFit/>
          </a:bodyPr>
          <a:lstStyle/>
          <a:p>
            <a:r>
              <a:rPr lang="sv-SE" sz="5000" b="1" dirty="0">
                <a:latin typeface="Arial Narrow" panose="020B0604020202020204" pitchFamily="34" charset="0"/>
                <a:cs typeface="Arial Narrow" panose="020B0604020202020204" pitchFamily="34" charset="0"/>
              </a:rPr>
              <a:t>2</a:t>
            </a:r>
          </a:p>
        </p:txBody>
      </p:sp>
      <p:sp>
        <p:nvSpPr>
          <p:cNvPr id="9" name="Rektangel 8">
            <a:extLst>
              <a:ext uri="{FF2B5EF4-FFF2-40B4-BE49-F238E27FC236}">
                <a16:creationId xmlns:a16="http://schemas.microsoft.com/office/drawing/2014/main" id="{CB8F6DA2-D828-AA43-80C8-2E861F6065C7}"/>
              </a:ext>
            </a:extLst>
          </p:cNvPr>
          <p:cNvSpPr/>
          <p:nvPr/>
        </p:nvSpPr>
        <p:spPr>
          <a:xfrm>
            <a:off x="3749109" y="5566611"/>
            <a:ext cx="5510752" cy="4042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10E05BB7-6549-9E45-88C0-437217FC2075}"/>
              </a:ext>
            </a:extLst>
          </p:cNvPr>
          <p:cNvSpPr/>
          <p:nvPr/>
        </p:nvSpPr>
        <p:spPr>
          <a:xfrm>
            <a:off x="3742174" y="6054863"/>
            <a:ext cx="5517687" cy="404260"/>
          </a:xfrm>
          <a:prstGeom prst="rect">
            <a:avLst/>
          </a:prstGeom>
        </p:spPr>
        <p:txBody>
          <a:bodyPr spcFirstLastPara="0" lIns="95250" tIns="95250" rIns="95250" bIns="0" anchor="t"/>
          <a:lstStyle/>
          <a:p>
            <a:pPr hangingPunct="0"/>
            <a:r>
              <a:rPr lang="sv-SE" sz="2000" b="1" dirty="0">
                <a:solidFill>
                  <a:srgbClr val="1E1E1E"/>
                </a:solidFill>
                <a:latin typeface="Arial Narrow" panose="020B0604020202020204" pitchFamily="34" charset="0"/>
                <a:cs typeface="Arial Narrow" panose="020B0604020202020204" pitchFamily="34" charset="0"/>
              </a:rPr>
              <a:t>Motivera ert svar! Vad är det som är tydligt respektive otydligt med påståendet?</a:t>
            </a:r>
            <a:endParaRPr sz="2500" b="1" dirty="0">
              <a:solidFill>
                <a:srgbClr val="1E1E1E"/>
              </a:solidFill>
              <a:latin typeface="Arial Narrow" panose="020B0604020202020204" pitchFamily="34" charset="0"/>
              <a:cs typeface="Arial Narrow" panose="020B0604020202020204" pitchFamily="34" charset="0"/>
            </a:endParaRPr>
          </a:p>
        </p:txBody>
      </p:sp>
      <p:sp>
        <p:nvSpPr>
          <p:cNvPr id="15" name="Rektangel 14">
            <a:extLst>
              <a:ext uri="{FF2B5EF4-FFF2-40B4-BE49-F238E27FC236}">
                <a16:creationId xmlns:a16="http://schemas.microsoft.com/office/drawing/2014/main" id="{8B25CC47-2443-734E-9AFF-C446F9B35D26}"/>
              </a:ext>
            </a:extLst>
          </p:cNvPr>
          <p:cNvSpPr/>
          <p:nvPr/>
        </p:nvSpPr>
        <p:spPr>
          <a:xfrm>
            <a:off x="3749109" y="5478991"/>
            <a:ext cx="5735233" cy="876300"/>
          </a:xfrm>
          <a:prstGeom prst="rect">
            <a:avLst/>
          </a:prstGeom>
        </p:spPr>
        <p:txBody>
          <a:bodyPr spcFirstLastPara="0" lIns="95250" tIns="95250" rIns="95250" bIns="0" anchor="t"/>
          <a:lstStyle/>
          <a:p>
            <a:pPr algn="l" hangingPunct="0">
              <a:lnSpc>
                <a:spcPct val="100000"/>
              </a:lnSpc>
            </a:pPr>
            <a:r>
              <a:rPr lang="sv-SE" sz="2500" b="1" dirty="0">
                <a:solidFill>
                  <a:schemeClr val="bg1"/>
                </a:solidFill>
                <a:latin typeface="Arial Narrow" panose="020B0604020202020204" pitchFamily="34" charset="0"/>
                <a:cs typeface="Arial Narrow" panose="020B0604020202020204" pitchFamily="34" charset="0"/>
              </a:rPr>
              <a:t>Har reklamen blivit fälld för greenwashing? </a:t>
            </a:r>
            <a:endParaRPr sz="25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366791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3B6F18-1D3A-9845-8350-56F7A6847299}"/>
              </a:ext>
            </a:extLst>
          </p:cNvPr>
          <p:cNvSpPr/>
          <p:nvPr/>
        </p:nvSpPr>
        <p:spPr>
          <a:xfrm rot="16200000">
            <a:off x="2815900" y="-197574"/>
            <a:ext cx="7315203" cy="769811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7961CC0D-FC72-6D4E-BBA0-77F6BC57F6CA}"/>
              </a:ext>
            </a:extLst>
          </p:cNvPr>
          <p:cNvSpPr/>
          <p:nvPr/>
        </p:nvSpPr>
        <p:spPr>
          <a:xfrm>
            <a:off x="3080059" y="843400"/>
            <a:ext cx="6623778" cy="4637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BA65ADA6-54A8-2642-8478-C608F87344E0}"/>
              </a:ext>
            </a:extLst>
          </p:cNvPr>
          <p:cNvPicPr>
            <a:picLocks noChangeAspect="1"/>
          </p:cNvPicPr>
          <p:nvPr/>
        </p:nvPicPr>
        <p:blipFill rotWithShape="1">
          <a:blip r:embed="rId3">
            <a:extLst>
              <a:ext uri="{28A0092B-C50C-407E-A947-70E740481C1C}">
                <a14:useLocalDpi xmlns:a14="http://schemas.microsoft.com/office/drawing/2010/main" val="0"/>
              </a:ext>
            </a:extLst>
          </a:blip>
          <a:srcRect l="23845" t="32720" r="28377" b="29445"/>
          <a:stretch/>
        </p:blipFill>
        <p:spPr>
          <a:xfrm rot="928069">
            <a:off x="10805738" y="385831"/>
            <a:ext cx="1912227" cy="1514306"/>
          </a:xfrm>
          <a:prstGeom prst="rect">
            <a:avLst/>
          </a:prstGeom>
        </p:spPr>
      </p:pic>
      <p:sp>
        <p:nvSpPr>
          <p:cNvPr id="13" name="textruta 12">
            <a:extLst>
              <a:ext uri="{FF2B5EF4-FFF2-40B4-BE49-F238E27FC236}">
                <a16:creationId xmlns:a16="http://schemas.microsoft.com/office/drawing/2014/main" id="{CBDD04FE-5053-5343-8667-C384F8A48D0C}"/>
              </a:ext>
            </a:extLst>
          </p:cNvPr>
          <p:cNvSpPr txBox="1"/>
          <p:nvPr/>
        </p:nvSpPr>
        <p:spPr>
          <a:xfrm>
            <a:off x="3080058" y="813660"/>
            <a:ext cx="7306649" cy="923330"/>
          </a:xfrm>
          <a:prstGeom prst="rect">
            <a:avLst/>
          </a:prstGeom>
          <a:noFill/>
        </p:spPr>
        <p:txBody>
          <a:bodyPr wrap="square">
            <a:spAutoFit/>
          </a:bodyPr>
          <a:lstStyle/>
          <a:p>
            <a:r>
              <a:rPr lang="sv-SE" sz="2600" dirty="0">
                <a:solidFill>
                  <a:schemeClr val="bg1"/>
                </a:solidFill>
                <a:latin typeface="Arial Narrow" panose="020B0604020202020204" pitchFamily="34" charset="0"/>
                <a:cs typeface="Arial Narrow" panose="020B0604020202020204" pitchFamily="34" charset="0"/>
              </a:rPr>
              <a:t>”Idag bidrar din semester med oss till en bättre värld”</a:t>
            </a:r>
          </a:p>
          <a:p>
            <a:endParaRPr lang="sv-SE" sz="2800" dirty="0">
              <a:solidFill>
                <a:schemeClr val="bg1"/>
              </a:solidFill>
              <a:latin typeface="Arial Narrow" panose="020B0604020202020204" pitchFamily="34" charset="0"/>
              <a:cs typeface="Arial Narrow" panose="020B0604020202020204" pitchFamily="34" charset="0"/>
            </a:endParaRPr>
          </a:p>
        </p:txBody>
      </p:sp>
      <p:sp>
        <p:nvSpPr>
          <p:cNvPr id="19" name="textruta 18">
            <a:extLst>
              <a:ext uri="{FF2B5EF4-FFF2-40B4-BE49-F238E27FC236}">
                <a16:creationId xmlns:a16="http://schemas.microsoft.com/office/drawing/2014/main" id="{EA62DD1A-CC9C-864D-BCC1-57086CAA07C4}"/>
              </a:ext>
            </a:extLst>
          </p:cNvPr>
          <p:cNvSpPr txBox="1"/>
          <p:nvPr/>
        </p:nvSpPr>
        <p:spPr>
          <a:xfrm>
            <a:off x="3080059" y="1660653"/>
            <a:ext cx="7079393" cy="3416320"/>
          </a:xfrm>
          <a:prstGeom prst="rect">
            <a:avLst/>
          </a:prstGeom>
          <a:noFill/>
        </p:spPr>
        <p:txBody>
          <a:bodyPr wrap="square">
            <a:spAutoFit/>
          </a:bodyPr>
          <a:lstStyle/>
          <a:p>
            <a:r>
              <a:rPr lang="sv-SE" b="1" dirty="0">
                <a:latin typeface="Arial Narrow" panose="020B0604020202020204" pitchFamily="34" charset="0"/>
                <a:cs typeface="Arial Narrow" panose="020B0604020202020204" pitchFamily="34" charset="0"/>
              </a:rPr>
              <a:t>Reklam av reseföretaget TUI</a:t>
            </a:r>
            <a:br>
              <a:rPr lang="sv-SE" b="1"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Filmen inleds med utsikt över havet och texten ”Idag bidrar din semester med oss till en bättre värld”. En ­­röst säg­er ”Vågar ett företag som tar människor på semester över hela världen ens prata om miljön? Vi vågar. Vi tror nämligen inte på skam.”. Rösten avslutar med sägningen ”Därför börjar vi nu klimatkompensera alla resor med våra egna flyg och ditt boende på våra egna hotell…”</a:t>
            </a:r>
            <a:br>
              <a:rPr lang="sv-SE" dirty="0">
                <a:latin typeface="Arial Narrow" panose="020B0604020202020204" pitchFamily="34" charset="0"/>
                <a:cs typeface="Arial Narrow" panose="020B0604020202020204" pitchFamily="34" charset="0"/>
              </a:rPr>
            </a:br>
            <a:br>
              <a:rPr lang="sv-SE" b="1" dirty="0">
                <a:latin typeface="Arial Narrow" panose="020B0604020202020204" pitchFamily="34" charset="0"/>
                <a:cs typeface="Arial Narrow" panose="020B0604020202020204" pitchFamily="34" charset="0"/>
              </a:rPr>
            </a:br>
            <a:r>
              <a:rPr lang="sv-SE" b="1" dirty="0">
                <a:latin typeface="Arial Narrow" panose="020B0604020202020204" pitchFamily="34" charset="0"/>
                <a:cs typeface="Arial Narrow" panose="020B0604020202020204" pitchFamily="34" charset="0"/>
              </a:rPr>
              <a:t>Anmälan</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Reklamen är vilseledande enligt anmälaren. TUI säger att de klimatkompenserar för utsläpp av koldioxid orsakade av flyg, transporter och hotell samt att man bidrar till en bättre värld. Men reklamen berättar inte hur eller i vilken omfattning de klimatkompenserar för sina utsläpp. Informationen finns inte heller på hemsidan.</a:t>
            </a:r>
          </a:p>
        </p:txBody>
      </p:sp>
      <p:sp>
        <p:nvSpPr>
          <p:cNvPr id="20" name="Rektangel 19">
            <a:extLst>
              <a:ext uri="{FF2B5EF4-FFF2-40B4-BE49-F238E27FC236}">
                <a16:creationId xmlns:a16="http://schemas.microsoft.com/office/drawing/2014/main" id="{D8D197FB-C61C-F14B-83D0-FB5DCAF8E5FB}"/>
              </a:ext>
            </a:extLst>
          </p:cNvPr>
          <p:cNvSpPr/>
          <p:nvPr/>
        </p:nvSpPr>
        <p:spPr>
          <a:xfrm>
            <a:off x="506600" y="479756"/>
            <a:ext cx="801065" cy="90675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BD4EDA10-1DE3-A145-AB84-7FF5A2B62E3F}"/>
              </a:ext>
            </a:extLst>
          </p:cNvPr>
          <p:cNvSpPr txBox="1"/>
          <p:nvPr/>
        </p:nvSpPr>
        <p:spPr>
          <a:xfrm>
            <a:off x="687446" y="495914"/>
            <a:ext cx="936112" cy="861774"/>
          </a:xfrm>
          <a:prstGeom prst="rect">
            <a:avLst/>
          </a:prstGeom>
          <a:noFill/>
        </p:spPr>
        <p:txBody>
          <a:bodyPr wrap="square">
            <a:spAutoFit/>
          </a:bodyPr>
          <a:lstStyle/>
          <a:p>
            <a:r>
              <a:rPr lang="sv-SE" sz="5000" b="1" dirty="0">
                <a:latin typeface="Arial Narrow" panose="020B0604020202020204" pitchFamily="34" charset="0"/>
                <a:cs typeface="Arial Narrow" panose="020B0604020202020204" pitchFamily="34" charset="0"/>
              </a:rPr>
              <a:t>2</a:t>
            </a:r>
          </a:p>
        </p:txBody>
      </p:sp>
      <p:pic>
        <p:nvPicPr>
          <p:cNvPr id="9" name="Bildobjekt 8">
            <a:extLst>
              <a:ext uri="{FF2B5EF4-FFF2-40B4-BE49-F238E27FC236}">
                <a16:creationId xmlns:a16="http://schemas.microsoft.com/office/drawing/2014/main" id="{B03556CB-5C8C-E344-8C8A-F8C76C3431AE}"/>
              </a:ext>
            </a:extLst>
          </p:cNvPr>
          <p:cNvPicPr>
            <a:picLocks noChangeAspect="1"/>
          </p:cNvPicPr>
          <p:nvPr/>
        </p:nvPicPr>
        <p:blipFill rotWithShape="1">
          <a:blip r:embed="rId4">
            <a:extLst>
              <a:ext uri="{28A0092B-C50C-407E-A947-70E740481C1C}">
                <a14:useLocalDpi xmlns:a14="http://schemas.microsoft.com/office/drawing/2010/main" val="0"/>
              </a:ext>
            </a:extLst>
          </a:blip>
          <a:srcRect l="26801" t="64349" r="33865" b="13030"/>
          <a:stretch/>
        </p:blipFill>
        <p:spPr>
          <a:xfrm>
            <a:off x="4380563" y="1628866"/>
            <a:ext cx="4020044" cy="2311966"/>
          </a:xfrm>
          <a:prstGeom prst="rect">
            <a:avLst/>
          </a:prstGeom>
        </p:spPr>
      </p:pic>
      <p:sp>
        <p:nvSpPr>
          <p:cNvPr id="10" name="Rektangel 9">
            <a:extLst>
              <a:ext uri="{FF2B5EF4-FFF2-40B4-BE49-F238E27FC236}">
                <a16:creationId xmlns:a16="http://schemas.microsoft.com/office/drawing/2014/main" id="{11D86B43-2825-034F-A5B4-341F7ED93F1B}"/>
              </a:ext>
            </a:extLst>
          </p:cNvPr>
          <p:cNvSpPr/>
          <p:nvPr/>
        </p:nvSpPr>
        <p:spPr>
          <a:xfrm>
            <a:off x="3080058" y="5228133"/>
            <a:ext cx="6623778" cy="14773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5B34BAC9-F8CA-E440-9589-F4D037149CEC}"/>
              </a:ext>
            </a:extLst>
          </p:cNvPr>
          <p:cNvSpPr txBox="1"/>
          <p:nvPr/>
        </p:nvSpPr>
        <p:spPr>
          <a:xfrm>
            <a:off x="3161610" y="5323801"/>
            <a:ext cx="6623778" cy="1477328"/>
          </a:xfrm>
          <a:prstGeom prst="rect">
            <a:avLst/>
          </a:prstGeom>
          <a:noFill/>
        </p:spPr>
        <p:txBody>
          <a:bodyPr wrap="square">
            <a:spAutoFit/>
          </a:bodyPr>
          <a:lstStyle/>
          <a:p>
            <a:r>
              <a:rPr lang="sv-SE" b="1" dirty="0">
                <a:solidFill>
                  <a:schemeClr val="bg1"/>
                </a:solidFill>
                <a:latin typeface="Arial Narrow" panose="020B0604020202020204" pitchFamily="34" charset="0"/>
                <a:cs typeface="Arial Narrow" panose="020B0604020202020204" pitchFamily="34" charset="0"/>
              </a:rPr>
              <a:t>Del av Reklamombudsmannens beslut  </a:t>
            </a:r>
            <a:br>
              <a:rPr lang="sv-SE" b="1" dirty="0">
                <a:solidFill>
                  <a:schemeClr val="bg1"/>
                </a:solidFill>
                <a:latin typeface="Arial Narrow" panose="020B0604020202020204" pitchFamily="34" charset="0"/>
                <a:cs typeface="Arial Narrow" panose="020B0604020202020204" pitchFamily="34" charset="0"/>
              </a:rPr>
            </a:br>
            <a:r>
              <a:rPr lang="sv-SE" dirty="0">
                <a:solidFill>
                  <a:schemeClr val="bg1"/>
                </a:solidFill>
                <a:latin typeface="Arial Narrow" panose="020B0604020202020204" pitchFamily="34" charset="0"/>
                <a:cs typeface="Arial Narrow" panose="020B0604020202020204" pitchFamily="34" charset="0"/>
              </a:rPr>
              <a:t>Flera påståenden i filmen är vaga och ospecifika. Otydliga meningar som ”Bidra till ett bättre klimat” eller ”Göra skillnad på riktigt” får endast användas om det gäller för hela verksamheten. </a:t>
            </a:r>
          </a:p>
          <a:p>
            <a:endParaRPr lang="sv-SE"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577896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3B6F18-1D3A-9845-8350-56F7A6847299}"/>
              </a:ext>
            </a:extLst>
          </p:cNvPr>
          <p:cNvSpPr/>
          <p:nvPr/>
        </p:nvSpPr>
        <p:spPr>
          <a:xfrm rot="16200000">
            <a:off x="2815900" y="-197574"/>
            <a:ext cx="7315203" cy="769811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7961CC0D-FC72-6D4E-BBA0-77F6BC57F6CA}"/>
              </a:ext>
            </a:extLst>
          </p:cNvPr>
          <p:cNvSpPr/>
          <p:nvPr/>
        </p:nvSpPr>
        <p:spPr>
          <a:xfrm>
            <a:off x="3080059" y="843400"/>
            <a:ext cx="2107761" cy="4637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BA65ADA6-54A8-2642-8478-C608F87344E0}"/>
              </a:ext>
            </a:extLst>
          </p:cNvPr>
          <p:cNvPicPr>
            <a:picLocks noChangeAspect="1"/>
          </p:cNvPicPr>
          <p:nvPr/>
        </p:nvPicPr>
        <p:blipFill rotWithShape="1">
          <a:blip r:embed="rId3">
            <a:extLst>
              <a:ext uri="{28A0092B-C50C-407E-A947-70E740481C1C}">
                <a14:useLocalDpi xmlns:a14="http://schemas.microsoft.com/office/drawing/2010/main" val="0"/>
              </a:ext>
            </a:extLst>
          </a:blip>
          <a:srcRect l="23845" t="32720" r="28377" b="29445"/>
          <a:stretch/>
        </p:blipFill>
        <p:spPr>
          <a:xfrm rot="928069">
            <a:off x="10805738" y="385831"/>
            <a:ext cx="1912227" cy="1514306"/>
          </a:xfrm>
          <a:prstGeom prst="rect">
            <a:avLst/>
          </a:prstGeom>
        </p:spPr>
      </p:pic>
      <p:sp>
        <p:nvSpPr>
          <p:cNvPr id="13" name="textruta 12">
            <a:extLst>
              <a:ext uri="{FF2B5EF4-FFF2-40B4-BE49-F238E27FC236}">
                <a16:creationId xmlns:a16="http://schemas.microsoft.com/office/drawing/2014/main" id="{CBDD04FE-5053-5343-8667-C384F8A48D0C}"/>
              </a:ext>
            </a:extLst>
          </p:cNvPr>
          <p:cNvSpPr txBox="1"/>
          <p:nvPr/>
        </p:nvSpPr>
        <p:spPr>
          <a:xfrm>
            <a:off x="3080059" y="813660"/>
            <a:ext cx="2257052" cy="954107"/>
          </a:xfrm>
          <a:prstGeom prst="rect">
            <a:avLst/>
          </a:prstGeom>
          <a:noFill/>
        </p:spPr>
        <p:txBody>
          <a:bodyPr wrap="square">
            <a:spAutoFit/>
          </a:bodyPr>
          <a:lstStyle/>
          <a:p>
            <a:r>
              <a:rPr lang="sv-SE" sz="2800" dirty="0">
                <a:solidFill>
                  <a:schemeClr val="bg1"/>
                </a:solidFill>
                <a:latin typeface="Arial Narrow" panose="020B0604020202020204" pitchFamily="34" charset="0"/>
                <a:cs typeface="Arial Narrow" panose="020B0604020202020204" pitchFamily="34" charset="0"/>
              </a:rPr>
              <a:t>”Kör på kottar!”</a:t>
            </a:r>
          </a:p>
          <a:p>
            <a:endParaRPr lang="sv-SE" sz="2800" dirty="0">
              <a:solidFill>
                <a:schemeClr val="bg1"/>
              </a:solidFill>
              <a:latin typeface="Arial Narrow" panose="020B0604020202020204" pitchFamily="34" charset="0"/>
              <a:cs typeface="Arial Narrow" panose="020B0604020202020204" pitchFamily="34" charset="0"/>
            </a:endParaRPr>
          </a:p>
        </p:txBody>
      </p:sp>
      <p:sp>
        <p:nvSpPr>
          <p:cNvPr id="19" name="textruta 18">
            <a:extLst>
              <a:ext uri="{FF2B5EF4-FFF2-40B4-BE49-F238E27FC236}">
                <a16:creationId xmlns:a16="http://schemas.microsoft.com/office/drawing/2014/main" id="{EA62DD1A-CC9C-864D-BCC1-57086CAA07C4}"/>
              </a:ext>
            </a:extLst>
          </p:cNvPr>
          <p:cNvSpPr txBox="1"/>
          <p:nvPr/>
        </p:nvSpPr>
        <p:spPr>
          <a:xfrm>
            <a:off x="3080059" y="1660653"/>
            <a:ext cx="7034325" cy="2308324"/>
          </a:xfrm>
          <a:prstGeom prst="rect">
            <a:avLst/>
          </a:prstGeom>
          <a:noFill/>
        </p:spPr>
        <p:txBody>
          <a:bodyPr wrap="square">
            <a:spAutoFit/>
          </a:bodyPr>
          <a:lstStyle/>
          <a:p>
            <a:r>
              <a:rPr lang="sv-SE" b="1" dirty="0">
                <a:latin typeface="Arial Narrow" panose="020B0604020202020204" pitchFamily="34" charset="0"/>
                <a:cs typeface="Arial Narrow" panose="020B0604020202020204" pitchFamily="34" charset="0"/>
              </a:rPr>
              <a:t>Reklam av drivmedelsföretaget Preem</a:t>
            </a:r>
            <a:br>
              <a:rPr lang="sv-SE" b="1"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En bildannons på en tallgren och texten ”Kör på kottar” i stora bokstäver. </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Under finns en mindre text som lyder ”Preem evolution diesel med svensk tallolja”. </a:t>
            </a:r>
            <a:br>
              <a:rPr lang="sv-SE" dirty="0">
                <a:latin typeface="Arial Narrow" panose="020B0604020202020204" pitchFamily="34" charset="0"/>
                <a:cs typeface="Arial Narrow" panose="020B0604020202020204" pitchFamily="34" charset="0"/>
              </a:rPr>
            </a:br>
            <a:br>
              <a:rPr lang="sv-SE" b="1" dirty="0">
                <a:latin typeface="Arial Narrow" panose="020B0604020202020204" pitchFamily="34" charset="0"/>
                <a:cs typeface="Arial Narrow" panose="020B0604020202020204" pitchFamily="34" charset="0"/>
              </a:rPr>
            </a:br>
            <a:r>
              <a:rPr lang="sv-SE" b="1" dirty="0">
                <a:latin typeface="Arial Narrow" panose="020B0604020202020204" pitchFamily="34" charset="0"/>
                <a:cs typeface="Arial Narrow" panose="020B0604020202020204" pitchFamily="34" charset="0"/>
              </a:rPr>
              <a:t>Anmälan</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Anmälaren skriver att Preem antyder att deras bränsle kommer från tallolja. Enligt anmälaren består bränslet istället till största del petroleum från fossila bränslen, vilket inte framgår av reklamen.</a:t>
            </a:r>
          </a:p>
        </p:txBody>
      </p:sp>
      <p:sp>
        <p:nvSpPr>
          <p:cNvPr id="20" name="Rektangel 19">
            <a:extLst>
              <a:ext uri="{FF2B5EF4-FFF2-40B4-BE49-F238E27FC236}">
                <a16:creationId xmlns:a16="http://schemas.microsoft.com/office/drawing/2014/main" id="{D8D197FB-C61C-F14B-83D0-FB5DCAF8E5FB}"/>
              </a:ext>
            </a:extLst>
          </p:cNvPr>
          <p:cNvSpPr/>
          <p:nvPr/>
        </p:nvSpPr>
        <p:spPr>
          <a:xfrm>
            <a:off x="506600" y="479756"/>
            <a:ext cx="801065" cy="90675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BD4EDA10-1DE3-A145-AB84-7FF5A2B62E3F}"/>
              </a:ext>
            </a:extLst>
          </p:cNvPr>
          <p:cNvSpPr txBox="1"/>
          <p:nvPr/>
        </p:nvSpPr>
        <p:spPr>
          <a:xfrm>
            <a:off x="687446" y="495914"/>
            <a:ext cx="936112" cy="861774"/>
          </a:xfrm>
          <a:prstGeom prst="rect">
            <a:avLst/>
          </a:prstGeom>
          <a:noFill/>
        </p:spPr>
        <p:txBody>
          <a:bodyPr wrap="square">
            <a:spAutoFit/>
          </a:bodyPr>
          <a:lstStyle/>
          <a:p>
            <a:r>
              <a:rPr lang="sv-SE" sz="5000" b="1" dirty="0">
                <a:latin typeface="Arial Narrow" panose="020B0604020202020204" pitchFamily="34" charset="0"/>
                <a:cs typeface="Arial Narrow" panose="020B0604020202020204" pitchFamily="34" charset="0"/>
              </a:rPr>
              <a:t>3</a:t>
            </a:r>
          </a:p>
        </p:txBody>
      </p:sp>
      <p:sp>
        <p:nvSpPr>
          <p:cNvPr id="9" name="Rektangel 8">
            <a:extLst>
              <a:ext uri="{FF2B5EF4-FFF2-40B4-BE49-F238E27FC236}">
                <a16:creationId xmlns:a16="http://schemas.microsoft.com/office/drawing/2014/main" id="{013FCA99-1B37-ED4D-B070-4543515F812A}"/>
              </a:ext>
            </a:extLst>
          </p:cNvPr>
          <p:cNvSpPr/>
          <p:nvPr/>
        </p:nvSpPr>
        <p:spPr>
          <a:xfrm>
            <a:off x="3749109" y="5566611"/>
            <a:ext cx="5510752" cy="4042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2F4C2A23-DF38-634A-AC88-426B6B9E88B6}"/>
              </a:ext>
            </a:extLst>
          </p:cNvPr>
          <p:cNvSpPr/>
          <p:nvPr/>
        </p:nvSpPr>
        <p:spPr>
          <a:xfrm>
            <a:off x="3742174" y="6054863"/>
            <a:ext cx="5517687" cy="404260"/>
          </a:xfrm>
          <a:prstGeom prst="rect">
            <a:avLst/>
          </a:prstGeom>
        </p:spPr>
        <p:txBody>
          <a:bodyPr spcFirstLastPara="0" lIns="95250" tIns="95250" rIns="95250" bIns="0" anchor="t"/>
          <a:lstStyle/>
          <a:p>
            <a:pPr hangingPunct="0"/>
            <a:r>
              <a:rPr lang="sv-SE" sz="2000" b="1" dirty="0">
                <a:solidFill>
                  <a:srgbClr val="1E1E1E"/>
                </a:solidFill>
                <a:latin typeface="Arial Narrow" panose="020B0604020202020204" pitchFamily="34" charset="0"/>
                <a:cs typeface="Arial Narrow" panose="020B0604020202020204" pitchFamily="34" charset="0"/>
              </a:rPr>
              <a:t>Motivera ert svar! Vad är det som är tydligt respektive otydligt med påståendet?</a:t>
            </a:r>
            <a:endParaRPr sz="2500" b="1" dirty="0">
              <a:solidFill>
                <a:srgbClr val="1E1E1E"/>
              </a:solidFill>
              <a:latin typeface="Arial Narrow" panose="020B0604020202020204" pitchFamily="34" charset="0"/>
              <a:cs typeface="Arial Narrow" panose="020B0604020202020204" pitchFamily="34" charset="0"/>
            </a:endParaRPr>
          </a:p>
        </p:txBody>
      </p:sp>
      <p:sp>
        <p:nvSpPr>
          <p:cNvPr id="15" name="Rektangel 14">
            <a:extLst>
              <a:ext uri="{FF2B5EF4-FFF2-40B4-BE49-F238E27FC236}">
                <a16:creationId xmlns:a16="http://schemas.microsoft.com/office/drawing/2014/main" id="{3223BCD0-B2A3-C44F-A7B9-0AEDB6CA582B}"/>
              </a:ext>
            </a:extLst>
          </p:cNvPr>
          <p:cNvSpPr/>
          <p:nvPr/>
        </p:nvSpPr>
        <p:spPr>
          <a:xfrm>
            <a:off x="3749109" y="5478991"/>
            <a:ext cx="5735233" cy="876300"/>
          </a:xfrm>
          <a:prstGeom prst="rect">
            <a:avLst/>
          </a:prstGeom>
        </p:spPr>
        <p:txBody>
          <a:bodyPr spcFirstLastPara="0" lIns="95250" tIns="95250" rIns="95250" bIns="0" anchor="t"/>
          <a:lstStyle/>
          <a:p>
            <a:pPr algn="l" hangingPunct="0">
              <a:lnSpc>
                <a:spcPct val="100000"/>
              </a:lnSpc>
            </a:pPr>
            <a:r>
              <a:rPr lang="sv-SE" sz="2500" b="1" dirty="0">
                <a:solidFill>
                  <a:schemeClr val="bg1"/>
                </a:solidFill>
                <a:latin typeface="Arial Narrow" panose="020B0604020202020204" pitchFamily="34" charset="0"/>
                <a:cs typeface="Arial Narrow" panose="020B0604020202020204" pitchFamily="34" charset="0"/>
              </a:rPr>
              <a:t>Har reklamen blivit fälld för greenwashing? </a:t>
            </a:r>
            <a:endParaRPr sz="25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990372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3B6F18-1D3A-9845-8350-56F7A6847299}"/>
              </a:ext>
            </a:extLst>
          </p:cNvPr>
          <p:cNvSpPr/>
          <p:nvPr/>
        </p:nvSpPr>
        <p:spPr>
          <a:xfrm rot="16200000">
            <a:off x="2815900" y="-197574"/>
            <a:ext cx="7315203" cy="769811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7961CC0D-FC72-6D4E-BBA0-77F6BC57F6CA}"/>
              </a:ext>
            </a:extLst>
          </p:cNvPr>
          <p:cNvSpPr/>
          <p:nvPr/>
        </p:nvSpPr>
        <p:spPr>
          <a:xfrm>
            <a:off x="3080059" y="843400"/>
            <a:ext cx="2107761" cy="4637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BA65ADA6-54A8-2642-8478-C608F87344E0}"/>
              </a:ext>
            </a:extLst>
          </p:cNvPr>
          <p:cNvPicPr>
            <a:picLocks noChangeAspect="1"/>
          </p:cNvPicPr>
          <p:nvPr/>
        </p:nvPicPr>
        <p:blipFill rotWithShape="1">
          <a:blip r:embed="rId3">
            <a:extLst>
              <a:ext uri="{28A0092B-C50C-407E-A947-70E740481C1C}">
                <a14:useLocalDpi xmlns:a14="http://schemas.microsoft.com/office/drawing/2010/main" val="0"/>
              </a:ext>
            </a:extLst>
          </a:blip>
          <a:srcRect l="23845" t="32720" r="28377" b="29445"/>
          <a:stretch/>
        </p:blipFill>
        <p:spPr>
          <a:xfrm rot="928069">
            <a:off x="10805738" y="385831"/>
            <a:ext cx="1912227" cy="1514306"/>
          </a:xfrm>
          <a:prstGeom prst="rect">
            <a:avLst/>
          </a:prstGeom>
        </p:spPr>
      </p:pic>
      <p:sp>
        <p:nvSpPr>
          <p:cNvPr id="13" name="textruta 12">
            <a:extLst>
              <a:ext uri="{FF2B5EF4-FFF2-40B4-BE49-F238E27FC236}">
                <a16:creationId xmlns:a16="http://schemas.microsoft.com/office/drawing/2014/main" id="{CBDD04FE-5053-5343-8667-C384F8A48D0C}"/>
              </a:ext>
            </a:extLst>
          </p:cNvPr>
          <p:cNvSpPr txBox="1"/>
          <p:nvPr/>
        </p:nvSpPr>
        <p:spPr>
          <a:xfrm>
            <a:off x="3080059" y="813660"/>
            <a:ext cx="2257052" cy="954107"/>
          </a:xfrm>
          <a:prstGeom prst="rect">
            <a:avLst/>
          </a:prstGeom>
          <a:noFill/>
        </p:spPr>
        <p:txBody>
          <a:bodyPr wrap="square">
            <a:spAutoFit/>
          </a:bodyPr>
          <a:lstStyle/>
          <a:p>
            <a:r>
              <a:rPr lang="sv-SE" sz="2800" dirty="0">
                <a:solidFill>
                  <a:schemeClr val="bg1"/>
                </a:solidFill>
                <a:latin typeface="Arial Narrow" panose="020B0604020202020204" pitchFamily="34" charset="0"/>
                <a:cs typeface="Arial Narrow" panose="020B0604020202020204" pitchFamily="34" charset="0"/>
              </a:rPr>
              <a:t>”Kör på kottar!”</a:t>
            </a:r>
          </a:p>
          <a:p>
            <a:endParaRPr lang="sv-SE" sz="2800" dirty="0">
              <a:solidFill>
                <a:schemeClr val="bg1"/>
              </a:solidFill>
              <a:latin typeface="Arial Narrow" panose="020B0604020202020204" pitchFamily="34" charset="0"/>
              <a:cs typeface="Arial Narrow" panose="020B0604020202020204" pitchFamily="34" charset="0"/>
            </a:endParaRPr>
          </a:p>
        </p:txBody>
      </p:sp>
      <p:sp>
        <p:nvSpPr>
          <p:cNvPr id="19" name="textruta 18">
            <a:extLst>
              <a:ext uri="{FF2B5EF4-FFF2-40B4-BE49-F238E27FC236}">
                <a16:creationId xmlns:a16="http://schemas.microsoft.com/office/drawing/2014/main" id="{EA62DD1A-CC9C-864D-BCC1-57086CAA07C4}"/>
              </a:ext>
            </a:extLst>
          </p:cNvPr>
          <p:cNvSpPr txBox="1"/>
          <p:nvPr/>
        </p:nvSpPr>
        <p:spPr>
          <a:xfrm>
            <a:off x="3080059" y="1660653"/>
            <a:ext cx="7034325" cy="2308324"/>
          </a:xfrm>
          <a:prstGeom prst="rect">
            <a:avLst/>
          </a:prstGeom>
          <a:noFill/>
        </p:spPr>
        <p:txBody>
          <a:bodyPr wrap="square">
            <a:spAutoFit/>
          </a:bodyPr>
          <a:lstStyle/>
          <a:p>
            <a:r>
              <a:rPr lang="sv-SE" b="1" dirty="0">
                <a:latin typeface="Arial Narrow" panose="020B0604020202020204" pitchFamily="34" charset="0"/>
                <a:cs typeface="Arial Narrow" panose="020B0604020202020204" pitchFamily="34" charset="0"/>
              </a:rPr>
              <a:t>Reklam av drivmedelsföretaget Preem</a:t>
            </a:r>
            <a:br>
              <a:rPr lang="sv-SE" b="1"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En bildannons på en tallgren och texten ”Kör på kottar” i stora bokstäver. </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Under finns en mindre text som lyder ”Preem evolution diesel med svensk tallolja”. </a:t>
            </a:r>
            <a:br>
              <a:rPr lang="sv-SE" dirty="0">
                <a:latin typeface="Arial Narrow" panose="020B0604020202020204" pitchFamily="34" charset="0"/>
                <a:cs typeface="Arial Narrow" panose="020B0604020202020204" pitchFamily="34" charset="0"/>
              </a:rPr>
            </a:br>
            <a:br>
              <a:rPr lang="sv-SE" b="1" dirty="0">
                <a:latin typeface="Arial Narrow" panose="020B0604020202020204" pitchFamily="34" charset="0"/>
                <a:cs typeface="Arial Narrow" panose="020B0604020202020204" pitchFamily="34" charset="0"/>
              </a:rPr>
            </a:br>
            <a:r>
              <a:rPr lang="sv-SE" b="1" dirty="0">
                <a:latin typeface="Arial Narrow" panose="020B0604020202020204" pitchFamily="34" charset="0"/>
                <a:cs typeface="Arial Narrow" panose="020B0604020202020204" pitchFamily="34" charset="0"/>
              </a:rPr>
              <a:t>Anmälan</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Anmälaren skriver att Preem antyder att deras bränsle kommer från tallolja. Enligt anmälaren består bränslet istället till största del petroleum från fossila bränslen, vilket inte framgår av reklamen.</a:t>
            </a:r>
          </a:p>
        </p:txBody>
      </p:sp>
      <p:sp>
        <p:nvSpPr>
          <p:cNvPr id="20" name="Rektangel 19">
            <a:extLst>
              <a:ext uri="{FF2B5EF4-FFF2-40B4-BE49-F238E27FC236}">
                <a16:creationId xmlns:a16="http://schemas.microsoft.com/office/drawing/2014/main" id="{D8D197FB-C61C-F14B-83D0-FB5DCAF8E5FB}"/>
              </a:ext>
            </a:extLst>
          </p:cNvPr>
          <p:cNvSpPr/>
          <p:nvPr/>
        </p:nvSpPr>
        <p:spPr>
          <a:xfrm>
            <a:off x="506600" y="479756"/>
            <a:ext cx="801065" cy="90675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BD4EDA10-1DE3-A145-AB84-7FF5A2B62E3F}"/>
              </a:ext>
            </a:extLst>
          </p:cNvPr>
          <p:cNvSpPr txBox="1"/>
          <p:nvPr/>
        </p:nvSpPr>
        <p:spPr>
          <a:xfrm>
            <a:off x="687446" y="495914"/>
            <a:ext cx="936112" cy="861774"/>
          </a:xfrm>
          <a:prstGeom prst="rect">
            <a:avLst/>
          </a:prstGeom>
          <a:noFill/>
        </p:spPr>
        <p:txBody>
          <a:bodyPr wrap="square">
            <a:spAutoFit/>
          </a:bodyPr>
          <a:lstStyle/>
          <a:p>
            <a:r>
              <a:rPr lang="sv-SE" sz="5000" b="1" dirty="0">
                <a:latin typeface="Arial Narrow" panose="020B0604020202020204" pitchFamily="34" charset="0"/>
                <a:cs typeface="Arial Narrow" panose="020B0604020202020204" pitchFamily="34" charset="0"/>
              </a:rPr>
              <a:t>3</a:t>
            </a:r>
          </a:p>
        </p:txBody>
      </p:sp>
      <p:sp>
        <p:nvSpPr>
          <p:cNvPr id="9" name="Rektangel 8">
            <a:extLst>
              <a:ext uri="{FF2B5EF4-FFF2-40B4-BE49-F238E27FC236}">
                <a16:creationId xmlns:a16="http://schemas.microsoft.com/office/drawing/2014/main" id="{393D918E-3382-3649-98B7-76AB509F98F2}"/>
              </a:ext>
            </a:extLst>
          </p:cNvPr>
          <p:cNvSpPr/>
          <p:nvPr/>
        </p:nvSpPr>
        <p:spPr>
          <a:xfrm>
            <a:off x="3080059" y="4277520"/>
            <a:ext cx="5869069" cy="19733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145F2496-AC08-0D48-90C1-2EF71A4141EE}"/>
              </a:ext>
            </a:extLst>
          </p:cNvPr>
          <p:cNvSpPr txBox="1"/>
          <p:nvPr/>
        </p:nvSpPr>
        <p:spPr>
          <a:xfrm>
            <a:off x="3161611" y="4373188"/>
            <a:ext cx="5787517" cy="1754326"/>
          </a:xfrm>
          <a:prstGeom prst="rect">
            <a:avLst/>
          </a:prstGeom>
          <a:noFill/>
        </p:spPr>
        <p:txBody>
          <a:bodyPr wrap="square">
            <a:spAutoFit/>
          </a:bodyPr>
          <a:lstStyle/>
          <a:p>
            <a:r>
              <a:rPr lang="sv-SE" b="1" dirty="0">
                <a:solidFill>
                  <a:schemeClr val="bg1"/>
                </a:solidFill>
                <a:latin typeface="Arial Narrow" panose="020B0604020202020204" pitchFamily="34" charset="0"/>
                <a:cs typeface="Arial Narrow" panose="020B0604020202020204" pitchFamily="34" charset="0"/>
              </a:rPr>
              <a:t>Del av Reklamombudsmannens beslut  </a:t>
            </a:r>
            <a:br>
              <a:rPr lang="sv-SE" b="1" dirty="0">
                <a:solidFill>
                  <a:schemeClr val="bg1"/>
                </a:solidFill>
                <a:latin typeface="Arial Narrow" panose="020B0604020202020204" pitchFamily="34" charset="0"/>
                <a:cs typeface="Arial Narrow" panose="020B0604020202020204" pitchFamily="34" charset="0"/>
              </a:rPr>
            </a:br>
            <a:r>
              <a:rPr lang="sv-SE" dirty="0">
                <a:solidFill>
                  <a:schemeClr val="bg1"/>
                </a:solidFill>
                <a:latin typeface="Arial Narrow" panose="020B0604020202020204" pitchFamily="34" charset="0"/>
                <a:cs typeface="Arial Narrow" panose="020B0604020202020204" pitchFamily="34" charset="0"/>
              </a:rPr>
              <a:t>Påståendet ”Kör på kottar” har en tydlig humoristisk ton som genomsnittskonsumenten, med hjälp av tilläggsinformationen om svensk tallolja, inte kan antas uppfatta som ett påstående om att det marknadsförda drivmedlet endast består av tallolja eller att tallolja är en huvudbeståndsdel. </a:t>
            </a:r>
            <a:endParaRPr lang="sv-SE" dirty="0">
              <a:latin typeface="Arial Narrow" panose="020B0604020202020204" pitchFamily="34" charset="0"/>
              <a:cs typeface="Arial Narrow" panose="020B0604020202020204" pitchFamily="34" charset="0"/>
            </a:endParaRPr>
          </a:p>
        </p:txBody>
      </p:sp>
      <p:pic>
        <p:nvPicPr>
          <p:cNvPr id="15" name="Bildobjekt 14">
            <a:extLst>
              <a:ext uri="{FF2B5EF4-FFF2-40B4-BE49-F238E27FC236}">
                <a16:creationId xmlns:a16="http://schemas.microsoft.com/office/drawing/2014/main" id="{7BBFA441-DF2E-A740-A43B-17752AD21371}"/>
              </a:ext>
            </a:extLst>
          </p:cNvPr>
          <p:cNvPicPr>
            <a:picLocks noChangeAspect="1"/>
          </p:cNvPicPr>
          <p:nvPr/>
        </p:nvPicPr>
        <p:blipFill rotWithShape="1">
          <a:blip r:embed="rId4">
            <a:extLst>
              <a:ext uri="{28A0092B-C50C-407E-A947-70E740481C1C}">
                <a14:useLocalDpi xmlns:a14="http://schemas.microsoft.com/office/drawing/2010/main" val="0"/>
              </a:ext>
            </a:extLst>
          </a:blip>
          <a:srcRect l="28297" t="23149" r="32369" b="54230"/>
          <a:stretch/>
        </p:blipFill>
        <p:spPr>
          <a:xfrm>
            <a:off x="4380563" y="1628866"/>
            <a:ext cx="4020044" cy="2311966"/>
          </a:xfrm>
          <a:prstGeom prst="rect">
            <a:avLst/>
          </a:prstGeom>
        </p:spPr>
      </p:pic>
    </p:spTree>
    <p:extLst>
      <p:ext uri="{BB962C8B-B14F-4D97-AF65-F5344CB8AC3E}">
        <p14:creationId xmlns:p14="http://schemas.microsoft.com/office/powerpoint/2010/main" val="3696117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3B6F18-1D3A-9845-8350-56F7A6847299}"/>
              </a:ext>
            </a:extLst>
          </p:cNvPr>
          <p:cNvSpPr/>
          <p:nvPr/>
        </p:nvSpPr>
        <p:spPr>
          <a:xfrm rot="16200000">
            <a:off x="2815900" y="-197574"/>
            <a:ext cx="7315203" cy="769811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7961CC0D-FC72-6D4E-BBA0-77F6BC57F6CA}"/>
              </a:ext>
            </a:extLst>
          </p:cNvPr>
          <p:cNvSpPr/>
          <p:nvPr/>
        </p:nvSpPr>
        <p:spPr>
          <a:xfrm>
            <a:off x="3080059" y="843400"/>
            <a:ext cx="5056235" cy="4637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BA65ADA6-54A8-2642-8478-C608F87344E0}"/>
              </a:ext>
            </a:extLst>
          </p:cNvPr>
          <p:cNvPicPr>
            <a:picLocks noChangeAspect="1"/>
          </p:cNvPicPr>
          <p:nvPr/>
        </p:nvPicPr>
        <p:blipFill rotWithShape="1">
          <a:blip r:embed="rId3">
            <a:extLst>
              <a:ext uri="{28A0092B-C50C-407E-A947-70E740481C1C}">
                <a14:useLocalDpi xmlns:a14="http://schemas.microsoft.com/office/drawing/2010/main" val="0"/>
              </a:ext>
            </a:extLst>
          </a:blip>
          <a:srcRect l="23845" t="32720" r="28377" b="29445"/>
          <a:stretch/>
        </p:blipFill>
        <p:spPr>
          <a:xfrm rot="928069">
            <a:off x="10805738" y="385831"/>
            <a:ext cx="1912227" cy="1514306"/>
          </a:xfrm>
          <a:prstGeom prst="rect">
            <a:avLst/>
          </a:prstGeom>
        </p:spPr>
      </p:pic>
      <p:sp>
        <p:nvSpPr>
          <p:cNvPr id="13" name="textruta 12">
            <a:extLst>
              <a:ext uri="{FF2B5EF4-FFF2-40B4-BE49-F238E27FC236}">
                <a16:creationId xmlns:a16="http://schemas.microsoft.com/office/drawing/2014/main" id="{CBDD04FE-5053-5343-8667-C384F8A48D0C}"/>
              </a:ext>
            </a:extLst>
          </p:cNvPr>
          <p:cNvSpPr txBox="1"/>
          <p:nvPr/>
        </p:nvSpPr>
        <p:spPr>
          <a:xfrm>
            <a:off x="3080058" y="813660"/>
            <a:ext cx="5616073" cy="523220"/>
          </a:xfrm>
          <a:prstGeom prst="rect">
            <a:avLst/>
          </a:prstGeom>
          <a:noFill/>
        </p:spPr>
        <p:txBody>
          <a:bodyPr wrap="square">
            <a:spAutoFit/>
          </a:bodyPr>
          <a:lstStyle/>
          <a:p>
            <a:r>
              <a:rPr lang="sv-SE" sz="2800" dirty="0">
                <a:solidFill>
                  <a:schemeClr val="bg1"/>
                </a:solidFill>
                <a:latin typeface="Arial Narrow" panose="020B0604020202020204" pitchFamily="34" charset="0"/>
                <a:cs typeface="Arial Narrow" panose="020B0604020202020204" pitchFamily="34" charset="0"/>
              </a:rPr>
              <a:t>”Världens bästa bilmärke för klimatet” </a:t>
            </a:r>
          </a:p>
        </p:txBody>
      </p:sp>
      <p:sp>
        <p:nvSpPr>
          <p:cNvPr id="19" name="textruta 18">
            <a:extLst>
              <a:ext uri="{FF2B5EF4-FFF2-40B4-BE49-F238E27FC236}">
                <a16:creationId xmlns:a16="http://schemas.microsoft.com/office/drawing/2014/main" id="{EA62DD1A-CC9C-864D-BCC1-57086CAA07C4}"/>
              </a:ext>
            </a:extLst>
          </p:cNvPr>
          <p:cNvSpPr txBox="1"/>
          <p:nvPr/>
        </p:nvSpPr>
        <p:spPr>
          <a:xfrm>
            <a:off x="3080059" y="1660653"/>
            <a:ext cx="7034325" cy="3139321"/>
          </a:xfrm>
          <a:prstGeom prst="rect">
            <a:avLst/>
          </a:prstGeom>
          <a:noFill/>
        </p:spPr>
        <p:txBody>
          <a:bodyPr wrap="square">
            <a:spAutoFit/>
          </a:bodyPr>
          <a:lstStyle/>
          <a:p>
            <a:r>
              <a:rPr lang="sv-SE" b="1" dirty="0">
                <a:latin typeface="Arial Narrow" panose="020B0604020202020204" pitchFamily="34" charset="0"/>
                <a:cs typeface="Arial Narrow" panose="020B0604020202020204" pitchFamily="34" charset="0"/>
              </a:rPr>
              <a:t>Reklam av biltillverkaren BMW</a:t>
            </a:r>
            <a:br>
              <a:rPr lang="sv-SE" b="1"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En tidningsannons i Dagens Nyheter på en vit skylt lutad mot en hus­vägg. På skylten står det ”Världens bästa bil­märke för klimatet” i stora svarta handskrivna bokstäver. Längst ned står det med väldigt liten text ”BMW är världens mest hållbara biltillverkare enligt Dow Jones </a:t>
            </a:r>
            <a:r>
              <a:rPr lang="sv-SE" dirty="0" err="1">
                <a:latin typeface="Arial Narrow" panose="020B0604020202020204" pitchFamily="34" charset="0"/>
                <a:cs typeface="Arial Narrow" panose="020B0604020202020204" pitchFamily="34" charset="0"/>
              </a:rPr>
              <a:t>Sustain­ability</a:t>
            </a:r>
            <a:r>
              <a:rPr lang="sv-SE" dirty="0">
                <a:latin typeface="Arial Narrow" panose="020B0604020202020204" pitchFamily="34" charset="0"/>
                <a:cs typeface="Arial Narrow" panose="020B0604020202020204" pitchFamily="34" charset="0"/>
              </a:rPr>
              <a:t> Index 2020”. </a:t>
            </a:r>
            <a:br>
              <a:rPr lang="sv-SE" dirty="0">
                <a:latin typeface="Arial Narrow" panose="020B0604020202020204" pitchFamily="34" charset="0"/>
                <a:cs typeface="Arial Narrow" panose="020B0604020202020204" pitchFamily="34" charset="0"/>
              </a:rPr>
            </a:br>
            <a:br>
              <a:rPr lang="sv-SE" b="1" dirty="0">
                <a:latin typeface="Arial Narrow" panose="020B0604020202020204" pitchFamily="34" charset="0"/>
                <a:cs typeface="Arial Narrow" panose="020B0604020202020204" pitchFamily="34" charset="0"/>
              </a:rPr>
            </a:br>
            <a:r>
              <a:rPr lang="sv-SE" b="1" dirty="0">
                <a:latin typeface="Arial Narrow" panose="020B0604020202020204" pitchFamily="34" charset="0"/>
                <a:cs typeface="Arial Narrow" panose="020B0604020202020204" pitchFamily="34" charset="0"/>
              </a:rPr>
              <a:t>Anmälan</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Påståendet är vilseledande då den bl.a. inte nämner att rankingen </a:t>
            </a:r>
            <a:r>
              <a:rPr lang="sv-SE" dirty="0" err="1">
                <a:latin typeface="Arial Narrow" panose="020B0604020202020204" pitchFamily="34" charset="0"/>
                <a:cs typeface="Arial Narrow" panose="020B0604020202020204" pitchFamily="34" charset="0"/>
              </a:rPr>
              <a:t>edast</a:t>
            </a:r>
            <a:r>
              <a:rPr lang="sv-SE" dirty="0">
                <a:latin typeface="Arial Narrow" panose="020B0604020202020204" pitchFamily="34" charset="0"/>
                <a:cs typeface="Arial Narrow" panose="020B0604020202020204" pitchFamily="34" charset="0"/>
              </a:rPr>
              <a:t> innehåller vissa bilmärken, exempelvis är inte bilmärket Tesla med. Även att </a:t>
            </a:r>
          </a:p>
          <a:p>
            <a:r>
              <a:rPr lang="sv-SE" dirty="0">
                <a:latin typeface="Arial Narrow" panose="020B0604020202020204" pitchFamily="34" charset="0"/>
                <a:cs typeface="Arial Narrow" panose="020B0604020202020204" pitchFamily="34" charset="0"/>
              </a:rPr>
              <a:t>det är greenwashing då de anspelar på Greta Thunbergs aktivistiska kamp </a:t>
            </a:r>
          </a:p>
          <a:p>
            <a:r>
              <a:rPr lang="sv-SE" dirty="0">
                <a:latin typeface="Arial Narrow" panose="020B0604020202020204" pitchFamily="34" charset="0"/>
                <a:cs typeface="Arial Narrow" panose="020B0604020202020204" pitchFamily="34" charset="0"/>
              </a:rPr>
              <a:t>mot just fossilindustrin. </a:t>
            </a:r>
          </a:p>
        </p:txBody>
      </p:sp>
      <p:sp>
        <p:nvSpPr>
          <p:cNvPr id="20" name="Rektangel 19">
            <a:extLst>
              <a:ext uri="{FF2B5EF4-FFF2-40B4-BE49-F238E27FC236}">
                <a16:creationId xmlns:a16="http://schemas.microsoft.com/office/drawing/2014/main" id="{D8D197FB-C61C-F14B-83D0-FB5DCAF8E5FB}"/>
              </a:ext>
            </a:extLst>
          </p:cNvPr>
          <p:cNvSpPr/>
          <p:nvPr/>
        </p:nvSpPr>
        <p:spPr>
          <a:xfrm>
            <a:off x="506600" y="479756"/>
            <a:ext cx="801065" cy="90675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BD4EDA10-1DE3-A145-AB84-7FF5A2B62E3F}"/>
              </a:ext>
            </a:extLst>
          </p:cNvPr>
          <p:cNvSpPr txBox="1"/>
          <p:nvPr/>
        </p:nvSpPr>
        <p:spPr>
          <a:xfrm>
            <a:off x="687446" y="495914"/>
            <a:ext cx="936112" cy="861774"/>
          </a:xfrm>
          <a:prstGeom prst="rect">
            <a:avLst/>
          </a:prstGeom>
          <a:noFill/>
        </p:spPr>
        <p:txBody>
          <a:bodyPr wrap="square">
            <a:spAutoFit/>
          </a:bodyPr>
          <a:lstStyle/>
          <a:p>
            <a:r>
              <a:rPr lang="sv-SE" sz="5000" b="1" dirty="0">
                <a:latin typeface="Arial Narrow" panose="020B0604020202020204" pitchFamily="34" charset="0"/>
                <a:cs typeface="Arial Narrow" panose="020B0604020202020204" pitchFamily="34" charset="0"/>
              </a:rPr>
              <a:t>4</a:t>
            </a:r>
          </a:p>
        </p:txBody>
      </p:sp>
      <p:sp>
        <p:nvSpPr>
          <p:cNvPr id="9" name="Rektangel 8">
            <a:extLst>
              <a:ext uri="{FF2B5EF4-FFF2-40B4-BE49-F238E27FC236}">
                <a16:creationId xmlns:a16="http://schemas.microsoft.com/office/drawing/2014/main" id="{616582B5-AFD6-D746-A891-1D4D9DAACADC}"/>
              </a:ext>
            </a:extLst>
          </p:cNvPr>
          <p:cNvSpPr/>
          <p:nvPr/>
        </p:nvSpPr>
        <p:spPr>
          <a:xfrm>
            <a:off x="3749109" y="5566611"/>
            <a:ext cx="5510752" cy="4042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FCDC4571-D97F-5B44-BEE5-4F31231A0552}"/>
              </a:ext>
            </a:extLst>
          </p:cNvPr>
          <p:cNvSpPr/>
          <p:nvPr/>
        </p:nvSpPr>
        <p:spPr>
          <a:xfrm>
            <a:off x="3742174" y="6054863"/>
            <a:ext cx="5517687" cy="404260"/>
          </a:xfrm>
          <a:prstGeom prst="rect">
            <a:avLst/>
          </a:prstGeom>
        </p:spPr>
        <p:txBody>
          <a:bodyPr spcFirstLastPara="0" lIns="95250" tIns="95250" rIns="95250" bIns="0" anchor="t"/>
          <a:lstStyle/>
          <a:p>
            <a:pPr hangingPunct="0"/>
            <a:r>
              <a:rPr lang="sv-SE" sz="2000" b="1" dirty="0">
                <a:solidFill>
                  <a:srgbClr val="1E1E1E"/>
                </a:solidFill>
                <a:latin typeface="Arial Narrow" panose="020B0604020202020204" pitchFamily="34" charset="0"/>
                <a:cs typeface="Arial Narrow" panose="020B0604020202020204" pitchFamily="34" charset="0"/>
              </a:rPr>
              <a:t>Motivera ert svar! Vad är det som är tydligt respektive otydligt med påståendet?</a:t>
            </a:r>
            <a:endParaRPr sz="2500" b="1" dirty="0">
              <a:solidFill>
                <a:srgbClr val="1E1E1E"/>
              </a:solidFill>
              <a:latin typeface="Arial Narrow" panose="020B0604020202020204" pitchFamily="34" charset="0"/>
              <a:cs typeface="Arial Narrow" panose="020B0604020202020204" pitchFamily="34" charset="0"/>
            </a:endParaRPr>
          </a:p>
        </p:txBody>
      </p:sp>
      <p:sp>
        <p:nvSpPr>
          <p:cNvPr id="15" name="Rektangel 14">
            <a:extLst>
              <a:ext uri="{FF2B5EF4-FFF2-40B4-BE49-F238E27FC236}">
                <a16:creationId xmlns:a16="http://schemas.microsoft.com/office/drawing/2014/main" id="{455FF3E8-112B-1D4F-B13F-14AD5D101460}"/>
              </a:ext>
            </a:extLst>
          </p:cNvPr>
          <p:cNvSpPr/>
          <p:nvPr/>
        </p:nvSpPr>
        <p:spPr>
          <a:xfrm>
            <a:off x="3749109" y="5478991"/>
            <a:ext cx="5735233" cy="876300"/>
          </a:xfrm>
          <a:prstGeom prst="rect">
            <a:avLst/>
          </a:prstGeom>
        </p:spPr>
        <p:txBody>
          <a:bodyPr spcFirstLastPara="0" lIns="95250" tIns="95250" rIns="95250" bIns="0" anchor="t"/>
          <a:lstStyle/>
          <a:p>
            <a:pPr algn="l" hangingPunct="0">
              <a:lnSpc>
                <a:spcPct val="100000"/>
              </a:lnSpc>
            </a:pPr>
            <a:r>
              <a:rPr lang="sv-SE" sz="2500" b="1" dirty="0">
                <a:solidFill>
                  <a:schemeClr val="bg1"/>
                </a:solidFill>
                <a:latin typeface="Arial Narrow" panose="020B0604020202020204" pitchFamily="34" charset="0"/>
                <a:cs typeface="Arial Narrow" panose="020B0604020202020204" pitchFamily="34" charset="0"/>
              </a:rPr>
              <a:t>Har reklamen blivit fälld för greenwashing? </a:t>
            </a:r>
            <a:endParaRPr sz="25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292511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33B6F18-1D3A-9845-8350-56F7A6847299}"/>
              </a:ext>
            </a:extLst>
          </p:cNvPr>
          <p:cNvSpPr/>
          <p:nvPr/>
        </p:nvSpPr>
        <p:spPr>
          <a:xfrm rot="16200000">
            <a:off x="2815900" y="-197574"/>
            <a:ext cx="7315203" cy="769811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7961CC0D-FC72-6D4E-BBA0-77F6BC57F6CA}"/>
              </a:ext>
            </a:extLst>
          </p:cNvPr>
          <p:cNvSpPr/>
          <p:nvPr/>
        </p:nvSpPr>
        <p:spPr>
          <a:xfrm>
            <a:off x="3080059" y="843400"/>
            <a:ext cx="5056235" cy="4637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BA65ADA6-54A8-2642-8478-C608F87344E0}"/>
              </a:ext>
            </a:extLst>
          </p:cNvPr>
          <p:cNvPicPr>
            <a:picLocks noChangeAspect="1"/>
          </p:cNvPicPr>
          <p:nvPr/>
        </p:nvPicPr>
        <p:blipFill rotWithShape="1">
          <a:blip r:embed="rId3">
            <a:extLst>
              <a:ext uri="{28A0092B-C50C-407E-A947-70E740481C1C}">
                <a14:useLocalDpi xmlns:a14="http://schemas.microsoft.com/office/drawing/2010/main" val="0"/>
              </a:ext>
            </a:extLst>
          </a:blip>
          <a:srcRect l="23845" t="32720" r="28377" b="29445"/>
          <a:stretch/>
        </p:blipFill>
        <p:spPr>
          <a:xfrm rot="928069">
            <a:off x="10805738" y="385831"/>
            <a:ext cx="1912227" cy="1514306"/>
          </a:xfrm>
          <a:prstGeom prst="rect">
            <a:avLst/>
          </a:prstGeom>
        </p:spPr>
      </p:pic>
      <p:sp>
        <p:nvSpPr>
          <p:cNvPr id="13" name="textruta 12">
            <a:extLst>
              <a:ext uri="{FF2B5EF4-FFF2-40B4-BE49-F238E27FC236}">
                <a16:creationId xmlns:a16="http://schemas.microsoft.com/office/drawing/2014/main" id="{CBDD04FE-5053-5343-8667-C384F8A48D0C}"/>
              </a:ext>
            </a:extLst>
          </p:cNvPr>
          <p:cNvSpPr txBox="1"/>
          <p:nvPr/>
        </p:nvSpPr>
        <p:spPr>
          <a:xfrm>
            <a:off x="3080058" y="813660"/>
            <a:ext cx="5616073" cy="523220"/>
          </a:xfrm>
          <a:prstGeom prst="rect">
            <a:avLst/>
          </a:prstGeom>
          <a:noFill/>
        </p:spPr>
        <p:txBody>
          <a:bodyPr wrap="square">
            <a:spAutoFit/>
          </a:bodyPr>
          <a:lstStyle/>
          <a:p>
            <a:r>
              <a:rPr lang="sv-SE" sz="2800" dirty="0">
                <a:solidFill>
                  <a:schemeClr val="bg1"/>
                </a:solidFill>
                <a:latin typeface="Arial Narrow" panose="020B0604020202020204" pitchFamily="34" charset="0"/>
                <a:cs typeface="Arial Narrow" panose="020B0604020202020204" pitchFamily="34" charset="0"/>
              </a:rPr>
              <a:t>”Världens bästa bilmärke för klimatet” </a:t>
            </a:r>
          </a:p>
        </p:txBody>
      </p:sp>
      <p:sp>
        <p:nvSpPr>
          <p:cNvPr id="19" name="textruta 18">
            <a:extLst>
              <a:ext uri="{FF2B5EF4-FFF2-40B4-BE49-F238E27FC236}">
                <a16:creationId xmlns:a16="http://schemas.microsoft.com/office/drawing/2014/main" id="{EA62DD1A-CC9C-864D-BCC1-57086CAA07C4}"/>
              </a:ext>
            </a:extLst>
          </p:cNvPr>
          <p:cNvSpPr txBox="1"/>
          <p:nvPr/>
        </p:nvSpPr>
        <p:spPr>
          <a:xfrm>
            <a:off x="3080059" y="1660653"/>
            <a:ext cx="7034325" cy="3416320"/>
          </a:xfrm>
          <a:prstGeom prst="rect">
            <a:avLst/>
          </a:prstGeom>
          <a:noFill/>
        </p:spPr>
        <p:txBody>
          <a:bodyPr wrap="square">
            <a:spAutoFit/>
          </a:bodyPr>
          <a:lstStyle/>
          <a:p>
            <a:r>
              <a:rPr lang="sv-SE" b="1" dirty="0">
                <a:latin typeface="Arial Narrow" panose="020B0604020202020204" pitchFamily="34" charset="0"/>
                <a:cs typeface="Arial Narrow" panose="020B0604020202020204" pitchFamily="34" charset="0"/>
              </a:rPr>
              <a:t>Reklam av biltillverkaren BMW</a:t>
            </a:r>
            <a:br>
              <a:rPr lang="sv-SE" b="1"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En tidningsannons i Dagens Nyheter på en vit skylt lutad mot en hus­vägg. På skylten står det ”Världens bästa bil­märke för klimatet” i stora svarta handskrivna bokstäver. Längst ned står det med väldigt liten text ”BMW är världens mest hållbara biltillverkare enligt Dow Jones </a:t>
            </a:r>
            <a:r>
              <a:rPr lang="sv-SE" dirty="0" err="1">
                <a:latin typeface="Arial Narrow" panose="020B0604020202020204" pitchFamily="34" charset="0"/>
                <a:cs typeface="Arial Narrow" panose="020B0604020202020204" pitchFamily="34" charset="0"/>
              </a:rPr>
              <a:t>Sustain­ability</a:t>
            </a:r>
            <a:r>
              <a:rPr lang="sv-SE" dirty="0">
                <a:latin typeface="Arial Narrow" panose="020B0604020202020204" pitchFamily="34" charset="0"/>
                <a:cs typeface="Arial Narrow" panose="020B0604020202020204" pitchFamily="34" charset="0"/>
              </a:rPr>
              <a:t> Index 2020”. </a:t>
            </a:r>
            <a:br>
              <a:rPr lang="sv-SE" dirty="0">
                <a:latin typeface="Arial Narrow" panose="020B0604020202020204" pitchFamily="34" charset="0"/>
                <a:cs typeface="Arial Narrow" panose="020B0604020202020204" pitchFamily="34" charset="0"/>
              </a:rPr>
            </a:br>
            <a:br>
              <a:rPr lang="sv-SE" b="1" dirty="0">
                <a:latin typeface="Arial Narrow" panose="020B0604020202020204" pitchFamily="34" charset="0"/>
                <a:cs typeface="Arial Narrow" panose="020B0604020202020204" pitchFamily="34" charset="0"/>
              </a:rPr>
            </a:br>
            <a:r>
              <a:rPr lang="sv-SE" b="1" dirty="0">
                <a:latin typeface="Arial Narrow" panose="020B0604020202020204" pitchFamily="34" charset="0"/>
                <a:cs typeface="Arial Narrow" panose="020B0604020202020204" pitchFamily="34" charset="0"/>
              </a:rPr>
              <a:t>Anmälan</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Påståendet är vilseledande då den bl.a. inte nämner att rankingen </a:t>
            </a:r>
            <a:r>
              <a:rPr lang="sv-SE" dirty="0" err="1">
                <a:latin typeface="Arial Narrow" panose="020B0604020202020204" pitchFamily="34" charset="0"/>
                <a:cs typeface="Arial Narrow" panose="020B0604020202020204" pitchFamily="34" charset="0"/>
              </a:rPr>
              <a:t>edast</a:t>
            </a:r>
            <a:r>
              <a:rPr lang="sv-SE" dirty="0">
                <a:latin typeface="Arial Narrow" panose="020B0604020202020204" pitchFamily="34" charset="0"/>
                <a:cs typeface="Arial Narrow" panose="020B0604020202020204" pitchFamily="34" charset="0"/>
              </a:rPr>
              <a:t> innehåller vissa bilmärken, exempelvis är inte bilmärket Tesla med. Även att </a:t>
            </a:r>
          </a:p>
          <a:p>
            <a:r>
              <a:rPr lang="sv-SE" dirty="0">
                <a:latin typeface="Arial Narrow" panose="020B0604020202020204" pitchFamily="34" charset="0"/>
                <a:cs typeface="Arial Narrow" panose="020B0604020202020204" pitchFamily="34" charset="0"/>
              </a:rPr>
              <a:t>det är greenwashing då de anspelar på Greta Thunbergs aktivistiska kamp </a:t>
            </a:r>
          </a:p>
          <a:p>
            <a:r>
              <a:rPr lang="sv-SE" dirty="0">
                <a:latin typeface="Arial Narrow" panose="020B0604020202020204" pitchFamily="34" charset="0"/>
                <a:cs typeface="Arial Narrow" panose="020B0604020202020204" pitchFamily="34" charset="0"/>
              </a:rPr>
              <a:t>mot just fossilindustrin. </a:t>
            </a:r>
          </a:p>
          <a:p>
            <a:endParaRPr lang="sv-SE" dirty="0">
              <a:latin typeface="Arial Narrow" panose="020B0604020202020204" pitchFamily="34" charset="0"/>
              <a:cs typeface="Arial Narrow" panose="020B0604020202020204" pitchFamily="34" charset="0"/>
            </a:endParaRPr>
          </a:p>
        </p:txBody>
      </p:sp>
      <p:sp>
        <p:nvSpPr>
          <p:cNvPr id="20" name="Rektangel 19">
            <a:extLst>
              <a:ext uri="{FF2B5EF4-FFF2-40B4-BE49-F238E27FC236}">
                <a16:creationId xmlns:a16="http://schemas.microsoft.com/office/drawing/2014/main" id="{D8D197FB-C61C-F14B-83D0-FB5DCAF8E5FB}"/>
              </a:ext>
            </a:extLst>
          </p:cNvPr>
          <p:cNvSpPr/>
          <p:nvPr/>
        </p:nvSpPr>
        <p:spPr>
          <a:xfrm>
            <a:off x="506600" y="479756"/>
            <a:ext cx="801065" cy="906757"/>
          </a:xfrm>
          <a:prstGeom prst="rect">
            <a:avLst/>
          </a:prstGeom>
          <a:solidFill>
            <a:srgbClr val="F4F4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BD4EDA10-1DE3-A145-AB84-7FF5A2B62E3F}"/>
              </a:ext>
            </a:extLst>
          </p:cNvPr>
          <p:cNvSpPr txBox="1"/>
          <p:nvPr/>
        </p:nvSpPr>
        <p:spPr>
          <a:xfrm>
            <a:off x="687446" y="495914"/>
            <a:ext cx="936112" cy="861774"/>
          </a:xfrm>
          <a:prstGeom prst="rect">
            <a:avLst/>
          </a:prstGeom>
          <a:noFill/>
        </p:spPr>
        <p:txBody>
          <a:bodyPr wrap="square">
            <a:spAutoFit/>
          </a:bodyPr>
          <a:lstStyle/>
          <a:p>
            <a:r>
              <a:rPr lang="sv-SE" sz="5000" b="1" dirty="0">
                <a:latin typeface="Arial Narrow" panose="020B0604020202020204" pitchFamily="34" charset="0"/>
                <a:cs typeface="Arial Narrow" panose="020B0604020202020204" pitchFamily="34" charset="0"/>
              </a:rPr>
              <a:t>4</a:t>
            </a:r>
          </a:p>
        </p:txBody>
      </p:sp>
      <p:pic>
        <p:nvPicPr>
          <p:cNvPr id="9" name="Bildobjekt 8">
            <a:extLst>
              <a:ext uri="{FF2B5EF4-FFF2-40B4-BE49-F238E27FC236}">
                <a16:creationId xmlns:a16="http://schemas.microsoft.com/office/drawing/2014/main" id="{B6FFC40E-7128-7942-8485-4FC5B6AF754E}"/>
              </a:ext>
            </a:extLst>
          </p:cNvPr>
          <p:cNvPicPr>
            <a:picLocks noChangeAspect="1"/>
          </p:cNvPicPr>
          <p:nvPr/>
        </p:nvPicPr>
        <p:blipFill rotWithShape="1">
          <a:blip r:embed="rId4">
            <a:extLst>
              <a:ext uri="{28A0092B-C50C-407E-A947-70E740481C1C}">
                <a14:useLocalDpi xmlns:a14="http://schemas.microsoft.com/office/drawing/2010/main" val="0"/>
              </a:ext>
            </a:extLst>
          </a:blip>
          <a:srcRect l="26801" t="64349" r="33865" b="13030"/>
          <a:stretch/>
        </p:blipFill>
        <p:spPr>
          <a:xfrm>
            <a:off x="4380563" y="1628866"/>
            <a:ext cx="4020044" cy="2311966"/>
          </a:xfrm>
          <a:prstGeom prst="rect">
            <a:avLst/>
          </a:prstGeom>
        </p:spPr>
      </p:pic>
      <p:sp>
        <p:nvSpPr>
          <p:cNvPr id="10" name="Rektangel 9">
            <a:extLst>
              <a:ext uri="{FF2B5EF4-FFF2-40B4-BE49-F238E27FC236}">
                <a16:creationId xmlns:a16="http://schemas.microsoft.com/office/drawing/2014/main" id="{1413F7D5-088B-644E-9AF7-47CF2C6BDCAA}"/>
              </a:ext>
            </a:extLst>
          </p:cNvPr>
          <p:cNvSpPr/>
          <p:nvPr/>
        </p:nvSpPr>
        <p:spPr>
          <a:xfrm>
            <a:off x="3080058" y="4888866"/>
            <a:ext cx="6623778" cy="14773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0ADC3F98-DA81-D640-9DE5-A3DEAF1D5A79}"/>
              </a:ext>
            </a:extLst>
          </p:cNvPr>
          <p:cNvSpPr txBox="1"/>
          <p:nvPr/>
        </p:nvSpPr>
        <p:spPr>
          <a:xfrm>
            <a:off x="3161610" y="4984534"/>
            <a:ext cx="6623778" cy="1754326"/>
          </a:xfrm>
          <a:prstGeom prst="rect">
            <a:avLst/>
          </a:prstGeom>
          <a:noFill/>
        </p:spPr>
        <p:txBody>
          <a:bodyPr wrap="square">
            <a:spAutoFit/>
          </a:bodyPr>
          <a:lstStyle/>
          <a:p>
            <a:r>
              <a:rPr lang="sv-SE" b="1" dirty="0">
                <a:solidFill>
                  <a:schemeClr val="bg1"/>
                </a:solidFill>
                <a:latin typeface="Arial Narrow" panose="020B0604020202020204" pitchFamily="34" charset="0"/>
                <a:cs typeface="Arial Narrow" panose="020B0604020202020204" pitchFamily="34" charset="0"/>
              </a:rPr>
              <a:t>Del av Reklamombudsmannens beslut  </a:t>
            </a:r>
            <a:br>
              <a:rPr lang="sv-SE" b="1" dirty="0">
                <a:solidFill>
                  <a:schemeClr val="bg1"/>
                </a:solidFill>
                <a:latin typeface="Arial Narrow" panose="020B0604020202020204" pitchFamily="34" charset="0"/>
                <a:cs typeface="Arial Narrow" panose="020B0604020202020204" pitchFamily="34" charset="0"/>
              </a:rPr>
            </a:br>
            <a:r>
              <a:rPr lang="sv-SE" dirty="0">
                <a:solidFill>
                  <a:schemeClr val="bg1"/>
                </a:solidFill>
                <a:latin typeface="Arial Narrow" panose="020B0604020202020204" pitchFamily="34" charset="0"/>
                <a:cs typeface="Arial Narrow" panose="020B0604020202020204" pitchFamily="34" charset="0"/>
              </a:rPr>
              <a:t>Påståendet är vagt och ospecifikt. Ord som ”miljövänlig”, ”grön” och ”hållbar” ger intryck att produkter inte har någon miljöpåverkan och får därför endast användas om företaget tydligt kan bevisa det.</a:t>
            </a:r>
          </a:p>
          <a:p>
            <a:endParaRPr lang="sv-SE" dirty="0">
              <a:solidFill>
                <a:schemeClr val="bg1"/>
              </a:solidFill>
              <a:latin typeface="Arial Narrow" panose="020B0604020202020204" pitchFamily="34" charset="0"/>
              <a:cs typeface="Arial Narrow" panose="020B0604020202020204" pitchFamily="34" charset="0"/>
            </a:endParaRPr>
          </a:p>
          <a:p>
            <a:endParaRPr lang="sv-SE"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369108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400EFE8C-4F97-7A4B-ABA1-EFBDB64D0F29}"/>
              </a:ext>
            </a:extLst>
          </p:cNvPr>
          <p:cNvSpPr/>
          <p:nvPr/>
        </p:nvSpPr>
        <p:spPr>
          <a:xfrm>
            <a:off x="945062" y="960838"/>
            <a:ext cx="3873682"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A39C23FF-2D07-9C4D-A47D-18203D5B19CA}"/>
              </a:ext>
            </a:extLst>
          </p:cNvPr>
          <p:cNvSpPr/>
          <p:nvPr/>
        </p:nvSpPr>
        <p:spPr>
          <a:xfrm>
            <a:off x="914446" y="866775"/>
            <a:ext cx="4055074"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VEMS ANSVAR?</a:t>
            </a:r>
            <a:endParaRPr sz="4500" b="1" dirty="0">
              <a:solidFill>
                <a:schemeClr val="bg1"/>
              </a:solidFill>
              <a:latin typeface="Arial Narrow" panose="020B0604020202020204" pitchFamily="34" charset="0"/>
              <a:cs typeface="Arial Narrow" panose="020B0604020202020204" pitchFamily="34" charset="0"/>
            </a:endParaRPr>
          </a:p>
        </p:txBody>
      </p:sp>
      <p:sp>
        <p:nvSpPr>
          <p:cNvPr id="16" name="Rektangel 15">
            <a:extLst>
              <a:ext uri="{FF2B5EF4-FFF2-40B4-BE49-F238E27FC236}">
                <a16:creationId xmlns:a16="http://schemas.microsoft.com/office/drawing/2014/main" id="{5A810EBB-DAD4-9B40-B7E9-5A1A36B9DB8A}"/>
              </a:ext>
            </a:extLst>
          </p:cNvPr>
          <p:cNvSpPr/>
          <p:nvPr/>
        </p:nvSpPr>
        <p:spPr>
          <a:xfrm>
            <a:off x="945061" y="2062694"/>
            <a:ext cx="6579689" cy="3619500"/>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Vem bär ansvaret att människor som producerar de saker vi köper, har säkra arbetsförhållanden?</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Frågor att besvara i grupp:</a:t>
            </a:r>
            <a:endParaRPr lang="sv-SE" sz="2000" dirty="0">
              <a:solidFill>
                <a:srgbClr val="1E1E1E"/>
              </a:solidFill>
              <a:latin typeface="Arial Narrow" panose="020B0604020202020204" pitchFamily="34" charset="0"/>
              <a:cs typeface="Arial Narrow" panose="020B0604020202020204" pitchFamily="34" charset="0"/>
            </a:endParaRP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Vad är problemet?</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Hur kan vi lösa det? </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Vem kan lösa det? </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algn="l" hangingPunct="0">
              <a:lnSpc>
                <a:spcPct val="83333"/>
              </a:lnSpc>
            </a:pPr>
            <a:endParaRPr lang="sv-SE" sz="2250" dirty="0">
              <a:solidFill>
                <a:srgbClr val="1E1E1E"/>
              </a:solidFill>
              <a:latin typeface="Trade Gothic LT Std Cn"/>
              <a:ea typeface="+mn-ea"/>
              <a:cs typeface="Trade Gothic LT Std Cn"/>
            </a:endParaRP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pic>
        <p:nvPicPr>
          <p:cNvPr id="3" name="Bildobjekt 2" descr="En bild som visar utomhus, himmel&#10;&#10;Automatiskt genererad beskrivning">
            <a:extLst>
              <a:ext uri="{FF2B5EF4-FFF2-40B4-BE49-F238E27FC236}">
                <a16:creationId xmlns:a16="http://schemas.microsoft.com/office/drawing/2014/main" id="{260C1E99-E3A9-8440-A0C9-26C3B9F0FE57}"/>
              </a:ext>
            </a:extLst>
          </p:cNvPr>
          <p:cNvPicPr>
            <a:picLocks noChangeAspect="1"/>
          </p:cNvPicPr>
          <p:nvPr/>
        </p:nvPicPr>
        <p:blipFill rotWithShape="1">
          <a:blip r:embed="rId3">
            <a:extLst>
              <a:ext uri="{28A0092B-C50C-407E-A947-70E740481C1C}">
                <a14:useLocalDpi xmlns:a14="http://schemas.microsoft.com/office/drawing/2010/main" val="0"/>
              </a:ext>
            </a:extLst>
          </a:blip>
          <a:srcRect l="9738" r="44995"/>
          <a:stretch/>
        </p:blipFill>
        <p:spPr>
          <a:xfrm>
            <a:off x="8041631" y="0"/>
            <a:ext cx="4969519" cy="7315200"/>
          </a:xfrm>
          <a:prstGeom prst="rect">
            <a:avLst/>
          </a:prstGeom>
        </p:spPr>
      </p:pic>
      <p:sp>
        <p:nvSpPr>
          <p:cNvPr id="17" name="Rektangel 16">
            <a:extLst>
              <a:ext uri="{FF2B5EF4-FFF2-40B4-BE49-F238E27FC236}">
                <a16:creationId xmlns:a16="http://schemas.microsoft.com/office/drawing/2014/main" id="{34E6CDA4-1742-194D-B2EF-83FEB639552B}"/>
              </a:ext>
            </a:extLst>
          </p:cNvPr>
          <p:cNvSpPr/>
          <p:nvPr/>
        </p:nvSpPr>
        <p:spPr>
          <a:xfrm rot="10800000">
            <a:off x="0" y="7026222"/>
            <a:ext cx="13163550" cy="304476"/>
          </a:xfrm>
          <a:prstGeom prst="rect">
            <a:avLst/>
          </a:prstGeom>
          <a:solidFill>
            <a:srgbClr val="2D4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859BC9D5-37B6-6648-8544-4D70A06F7E3C}"/>
              </a:ext>
            </a:extLst>
          </p:cNvPr>
          <p:cNvSpPr/>
          <p:nvPr/>
        </p:nvSpPr>
        <p:spPr>
          <a:xfrm>
            <a:off x="10439776" y="6981703"/>
            <a:ext cx="2609287" cy="387459"/>
          </a:xfrm>
          <a:prstGeom prst="rect">
            <a:avLst/>
          </a:prstGeom>
          <a:effectLst/>
        </p:spPr>
        <p:txBody>
          <a:bodyPr spcFirstLastPara="0" lIns="95250" tIns="95250" rIns="95250" bIns="0" anchor="t"/>
          <a:lstStyle/>
          <a:p>
            <a:pPr hangingPunct="0">
              <a:lnSpc>
                <a:spcPct val="83333"/>
              </a:lnSpc>
              <a:spcBef>
                <a:spcPct val="6667"/>
              </a:spcBef>
            </a:pPr>
            <a:r>
              <a:rPr lang="sv-SE" sz="1400" dirty="0">
                <a:solidFill>
                  <a:schemeClr val="bg1"/>
                </a:solidFill>
                <a:latin typeface="Trade Gothic LT Std Cn"/>
                <a:ea typeface="+mn-ea"/>
                <a:cs typeface="Trade Gothic LT Std Cn"/>
              </a:rPr>
              <a:t>Foto</a:t>
            </a:r>
            <a:r>
              <a:rPr sz="1400" dirty="0">
                <a:solidFill>
                  <a:schemeClr val="bg1"/>
                </a:solidFill>
                <a:latin typeface="Trade Gothic LT Std Cn"/>
                <a:ea typeface="+mn-ea"/>
                <a:cs typeface="Trade Gothic LT Std Cn"/>
              </a:rPr>
              <a:t>: </a:t>
            </a:r>
            <a:r>
              <a:rPr lang="sv-SE" sz="1400" dirty="0">
                <a:solidFill>
                  <a:schemeClr val="bg1"/>
                </a:solidFill>
                <a:latin typeface="Trade Gothic LT Std Cn"/>
                <a:cs typeface="Trade Gothic LT Std Cn"/>
              </a:rPr>
              <a:t>David Lundmark/Dagens Arbete</a:t>
            </a:r>
            <a:endParaRPr sz="1400" dirty="0">
              <a:solidFill>
                <a:schemeClr val="bg1"/>
              </a:solidFill>
              <a:latin typeface="Trade Gothic LT Std Cn"/>
              <a:ea typeface="+mn-ea"/>
              <a:cs typeface="Trade Gothic LT Std Cn"/>
            </a:endParaRPr>
          </a:p>
        </p:txBody>
      </p:sp>
      <p:sp>
        <p:nvSpPr>
          <p:cNvPr id="10" name="Rektangel 9">
            <a:extLst>
              <a:ext uri="{FF2B5EF4-FFF2-40B4-BE49-F238E27FC236}">
                <a16:creationId xmlns:a16="http://schemas.microsoft.com/office/drawing/2014/main" id="{EDAC9BF2-FEA2-014C-BC74-8D716D78A678}"/>
              </a:ext>
            </a:extLst>
          </p:cNvPr>
          <p:cNvSpPr/>
          <p:nvPr/>
        </p:nvSpPr>
        <p:spPr>
          <a:xfrm rot="10800000">
            <a:off x="8039452" y="6299200"/>
            <a:ext cx="4969519" cy="738417"/>
          </a:xfrm>
          <a:prstGeom prst="rect">
            <a:avLst/>
          </a:prstGeom>
          <a:solidFill>
            <a:srgbClr val="2D4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27242EAB-95E0-4B4B-A253-65D054C0C5AB}"/>
              </a:ext>
            </a:extLst>
          </p:cNvPr>
          <p:cNvSpPr/>
          <p:nvPr/>
        </p:nvSpPr>
        <p:spPr>
          <a:xfrm>
            <a:off x="8168292" y="6352916"/>
            <a:ext cx="4577222" cy="561296"/>
          </a:xfrm>
          <a:prstGeom prst="rect">
            <a:avLst/>
          </a:prstGeom>
          <a:effectLst/>
        </p:spPr>
        <p:txBody>
          <a:bodyPr spcFirstLastPara="0" lIns="95250" tIns="95250" rIns="95250" bIns="0" anchor="t"/>
          <a:lstStyle/>
          <a:p>
            <a:pPr hangingPunct="0">
              <a:lnSpc>
                <a:spcPct val="83333"/>
              </a:lnSpc>
              <a:spcBef>
                <a:spcPct val="6667"/>
              </a:spcBef>
            </a:pPr>
            <a:r>
              <a:rPr lang="sv-SE" sz="1600" dirty="0">
                <a:solidFill>
                  <a:schemeClr val="bg1"/>
                </a:solidFill>
                <a:latin typeface="Trade Gothic LT Std Cn"/>
                <a:cs typeface="Trade Gothic LT Std Cn"/>
              </a:rPr>
              <a:t>Ingen miljösanering har gjorts efter att garverierna flyttade från de centrala delarna av staden Dhaka i Bangladesh. </a:t>
            </a:r>
            <a:endParaRPr sz="1600" dirty="0">
              <a:solidFill>
                <a:schemeClr val="bg1"/>
              </a:solidFill>
              <a:latin typeface="Trade Gothic LT Std Cn"/>
              <a:ea typeface="+mn-ea"/>
              <a:cs typeface="Trade Gothic LT Std Cn"/>
            </a:endParaRPr>
          </a:p>
        </p:txBody>
      </p:sp>
    </p:spTree>
    <p:extLst>
      <p:ext uri="{BB962C8B-B14F-4D97-AF65-F5344CB8AC3E}">
        <p14:creationId xmlns:p14="http://schemas.microsoft.com/office/powerpoint/2010/main" val="3752837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086087C-D7DA-7C43-93E9-A84B336F5C04}"/>
              </a:ext>
            </a:extLst>
          </p:cNvPr>
          <p:cNvPicPr>
            <a:picLocks noChangeAspect="1"/>
          </p:cNvPicPr>
          <p:nvPr/>
        </p:nvPicPr>
        <p:blipFill rotWithShape="1">
          <a:blip r:embed="rId3">
            <a:alphaModFix amt="56000"/>
            <a:extLst>
              <a:ext uri="{28A0092B-C50C-407E-A947-70E740481C1C}">
                <a14:useLocalDpi xmlns:a14="http://schemas.microsoft.com/office/drawing/2010/main" val="0"/>
              </a:ext>
            </a:extLst>
          </a:blip>
          <a:srcRect t="6748" b="8276"/>
          <a:stretch/>
        </p:blipFill>
        <p:spPr>
          <a:xfrm>
            <a:off x="349034" y="403915"/>
            <a:ext cx="12310903" cy="6538365"/>
          </a:xfrm>
          <a:prstGeom prst="rect">
            <a:avLst/>
          </a:prstGeom>
        </p:spPr>
      </p:pic>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69295E2F-BFC1-294F-A385-4BBE03DD84F1}"/>
              </a:ext>
            </a:extLst>
          </p:cNvPr>
          <p:cNvSpPr/>
          <p:nvPr/>
        </p:nvSpPr>
        <p:spPr>
          <a:xfrm rot="5400000">
            <a:off x="-3481229" y="3481224"/>
            <a:ext cx="7315202" cy="352747"/>
          </a:xfrm>
          <a:prstGeom prst="rect">
            <a:avLst/>
          </a:prstGeom>
          <a:solidFill>
            <a:srgbClr val="2D4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400EFE8C-4F97-7A4B-ABA1-EFBDB64D0F29}"/>
              </a:ext>
            </a:extLst>
          </p:cNvPr>
          <p:cNvSpPr/>
          <p:nvPr/>
        </p:nvSpPr>
        <p:spPr>
          <a:xfrm>
            <a:off x="945062" y="960838"/>
            <a:ext cx="5886404"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5" name="Rektangel 14">
            <a:extLst>
              <a:ext uri="{FF2B5EF4-FFF2-40B4-BE49-F238E27FC236}">
                <a16:creationId xmlns:a16="http://schemas.microsoft.com/office/drawing/2014/main" id="{A39C23FF-2D07-9C4D-A47D-18203D5B19CA}"/>
              </a:ext>
            </a:extLst>
          </p:cNvPr>
          <p:cNvSpPr/>
          <p:nvPr/>
        </p:nvSpPr>
        <p:spPr>
          <a:xfrm>
            <a:off x="914446" y="866775"/>
            <a:ext cx="5886404"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HUR KAN DU PÅVERKA?</a:t>
            </a:r>
            <a:endParaRPr sz="4500" b="1" dirty="0">
              <a:solidFill>
                <a:schemeClr val="bg1"/>
              </a:solidFill>
              <a:latin typeface="Arial Narrow" panose="020B0604020202020204" pitchFamily="34" charset="0"/>
              <a:cs typeface="Arial Narrow" panose="020B0604020202020204" pitchFamily="34" charset="0"/>
            </a:endParaRPr>
          </a:p>
        </p:txBody>
      </p:sp>
      <p:pic>
        <p:nvPicPr>
          <p:cNvPr id="11" name="Line-24 copy 1">
            <a:extLst>
              <a:ext uri="{FF2B5EF4-FFF2-40B4-BE49-F238E27FC236}">
                <a16:creationId xmlns:a16="http://schemas.microsoft.com/office/drawing/2014/main" id="{ACFEE8B5-95A3-2C45-A687-470906CD88D2}"/>
              </a:ext>
            </a:extLst>
          </p:cNvPr>
          <p:cNvPicPr/>
          <p:nvPr/>
        </p:nvPicPr>
        <p:blipFill rotWithShape="1">
          <a:blip r:embed="rId4"/>
          <a:stretch>
            <a:fillRect/>
          </a:stretch>
        </p:blipFill>
        <p:spPr>
          <a:xfrm rot="10800000">
            <a:off x="2384065" y="2591612"/>
            <a:ext cx="8313358" cy="3520427"/>
          </a:xfrm>
          <a:prstGeom prst="rect">
            <a:avLst/>
          </a:prstGeom>
        </p:spPr>
      </p:pic>
      <p:sp>
        <p:nvSpPr>
          <p:cNvPr id="12" name="Rektangel 11">
            <a:extLst>
              <a:ext uri="{FF2B5EF4-FFF2-40B4-BE49-F238E27FC236}">
                <a16:creationId xmlns:a16="http://schemas.microsoft.com/office/drawing/2014/main" id="{4402C841-AD74-E648-AD16-04B2985DABD8}"/>
              </a:ext>
            </a:extLst>
          </p:cNvPr>
          <p:cNvSpPr/>
          <p:nvPr/>
        </p:nvSpPr>
        <p:spPr>
          <a:xfrm>
            <a:off x="2485337" y="2591616"/>
            <a:ext cx="724552" cy="866775"/>
          </a:xfrm>
          <a:prstGeom prst="rect">
            <a:avLst/>
          </a:prstGeom>
        </p:spPr>
        <p:txBody>
          <a:bodyPr spcFirstLastPara="0" lIns="95250" tIns="95250" rIns="95250" bIns="0" anchor="t"/>
          <a:lstStyle/>
          <a:p>
            <a:pPr algn="l" hangingPunct="0">
              <a:lnSpc>
                <a:spcPct val="100000"/>
              </a:lnSpc>
            </a:pPr>
            <a:r>
              <a:rPr lang="sv-SE" sz="4500" dirty="0">
                <a:solidFill>
                  <a:srgbClr val="1E1E1E"/>
                </a:solidFill>
                <a:latin typeface="Arial" panose="020B0604020202020204" pitchFamily="34" charset="0"/>
                <a:cs typeface="Arial" panose="020B0604020202020204" pitchFamily="34" charset="0"/>
              </a:rPr>
              <a:t>1.</a:t>
            </a:r>
            <a:endParaRPr sz="4500" dirty="0">
              <a:solidFill>
                <a:srgbClr val="1E1E1E"/>
              </a:solidFill>
              <a:latin typeface="Arial" panose="020B0604020202020204" pitchFamily="34" charset="0"/>
              <a:cs typeface="Arial" panose="020B0604020202020204" pitchFamily="34" charset="0"/>
            </a:endParaRPr>
          </a:p>
        </p:txBody>
      </p:sp>
      <p:pic>
        <p:nvPicPr>
          <p:cNvPr id="16" name="Line-24 copy 1">
            <a:extLst>
              <a:ext uri="{FF2B5EF4-FFF2-40B4-BE49-F238E27FC236}">
                <a16:creationId xmlns:a16="http://schemas.microsoft.com/office/drawing/2014/main" id="{BF171A03-5688-5748-BF4A-8048E868ACC3}"/>
              </a:ext>
            </a:extLst>
          </p:cNvPr>
          <p:cNvPicPr/>
          <p:nvPr/>
        </p:nvPicPr>
        <p:blipFill rotWithShape="1">
          <a:blip r:embed="rId4"/>
          <a:stretch>
            <a:fillRect/>
          </a:stretch>
        </p:blipFill>
        <p:spPr>
          <a:xfrm rot="10800000">
            <a:off x="2384066" y="3737206"/>
            <a:ext cx="7754538" cy="800100"/>
          </a:xfrm>
          <a:prstGeom prst="rect">
            <a:avLst/>
          </a:prstGeom>
        </p:spPr>
      </p:pic>
      <p:sp>
        <p:nvSpPr>
          <p:cNvPr id="17" name="Rektangel 16">
            <a:extLst>
              <a:ext uri="{FF2B5EF4-FFF2-40B4-BE49-F238E27FC236}">
                <a16:creationId xmlns:a16="http://schemas.microsoft.com/office/drawing/2014/main" id="{A70143F4-3775-A440-8A44-4611361FDE65}"/>
              </a:ext>
            </a:extLst>
          </p:cNvPr>
          <p:cNvSpPr/>
          <p:nvPr/>
        </p:nvSpPr>
        <p:spPr>
          <a:xfrm>
            <a:off x="2501378" y="3775103"/>
            <a:ext cx="724548" cy="866775"/>
          </a:xfrm>
          <a:prstGeom prst="rect">
            <a:avLst/>
          </a:prstGeom>
        </p:spPr>
        <p:txBody>
          <a:bodyPr spcFirstLastPara="0" lIns="95250" tIns="95250" rIns="95250" bIns="0" anchor="t"/>
          <a:lstStyle/>
          <a:p>
            <a:pPr algn="l" hangingPunct="0">
              <a:lnSpc>
                <a:spcPct val="100000"/>
              </a:lnSpc>
            </a:pPr>
            <a:r>
              <a:rPr lang="sv-SE" sz="4500" dirty="0">
                <a:solidFill>
                  <a:srgbClr val="1E1E1E"/>
                </a:solidFill>
                <a:latin typeface="Arial" panose="020B0604020202020204" pitchFamily="34" charset="0"/>
                <a:cs typeface="Arial" panose="020B0604020202020204" pitchFamily="34" charset="0"/>
              </a:rPr>
              <a:t>2.</a:t>
            </a:r>
            <a:endParaRPr sz="4500" dirty="0">
              <a:solidFill>
                <a:srgbClr val="1E1E1E"/>
              </a:solidFill>
              <a:latin typeface="Arial" panose="020B0604020202020204" pitchFamily="34" charset="0"/>
              <a:cs typeface="Arial" panose="020B0604020202020204" pitchFamily="34" charset="0"/>
            </a:endParaRPr>
          </a:p>
        </p:txBody>
      </p:sp>
      <p:pic>
        <p:nvPicPr>
          <p:cNvPr id="18" name="Line-24 copy 1">
            <a:extLst>
              <a:ext uri="{FF2B5EF4-FFF2-40B4-BE49-F238E27FC236}">
                <a16:creationId xmlns:a16="http://schemas.microsoft.com/office/drawing/2014/main" id="{FF5EE3B4-3A38-1B4F-9FC4-BFEAB3663474}"/>
              </a:ext>
            </a:extLst>
          </p:cNvPr>
          <p:cNvPicPr/>
          <p:nvPr/>
        </p:nvPicPr>
        <p:blipFill rotWithShape="1">
          <a:blip r:embed="rId4"/>
          <a:stretch>
            <a:fillRect/>
          </a:stretch>
        </p:blipFill>
        <p:spPr>
          <a:xfrm rot="10800000">
            <a:off x="2384064" y="5056752"/>
            <a:ext cx="7754546" cy="800100"/>
          </a:xfrm>
          <a:prstGeom prst="rect">
            <a:avLst/>
          </a:prstGeom>
        </p:spPr>
      </p:pic>
      <p:sp>
        <p:nvSpPr>
          <p:cNvPr id="19" name="Rektangel 18">
            <a:extLst>
              <a:ext uri="{FF2B5EF4-FFF2-40B4-BE49-F238E27FC236}">
                <a16:creationId xmlns:a16="http://schemas.microsoft.com/office/drawing/2014/main" id="{3D899FB3-2D2E-CD4E-81FC-AC219094C0D2}"/>
              </a:ext>
            </a:extLst>
          </p:cNvPr>
          <p:cNvSpPr/>
          <p:nvPr/>
        </p:nvSpPr>
        <p:spPr>
          <a:xfrm>
            <a:off x="2501375" y="4803883"/>
            <a:ext cx="724551" cy="866775"/>
          </a:xfrm>
          <a:prstGeom prst="rect">
            <a:avLst/>
          </a:prstGeom>
        </p:spPr>
        <p:txBody>
          <a:bodyPr spcFirstLastPara="0" lIns="95250" tIns="95250" rIns="95250" bIns="0" anchor="t"/>
          <a:lstStyle/>
          <a:p>
            <a:pPr algn="l" hangingPunct="0">
              <a:lnSpc>
                <a:spcPct val="100000"/>
              </a:lnSpc>
            </a:pPr>
            <a:r>
              <a:rPr lang="sv-SE" sz="4500" dirty="0">
                <a:solidFill>
                  <a:srgbClr val="1E1E1E"/>
                </a:solidFill>
                <a:latin typeface="Arial" panose="020B0604020202020204" pitchFamily="34" charset="0"/>
                <a:cs typeface="Arial" panose="020B0604020202020204" pitchFamily="34" charset="0"/>
              </a:rPr>
              <a:t>3.</a:t>
            </a:r>
            <a:endParaRPr sz="4500" dirty="0">
              <a:solidFill>
                <a:srgbClr val="1E1E1E"/>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450CADAE-2034-6D46-9550-4C61FF273FD0}"/>
              </a:ext>
            </a:extLst>
          </p:cNvPr>
          <p:cNvSpPr/>
          <p:nvPr/>
        </p:nvSpPr>
        <p:spPr>
          <a:xfrm>
            <a:off x="3108619" y="5000873"/>
            <a:ext cx="8313360" cy="866775"/>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Om ni granskar, dela den med #</a:t>
            </a:r>
            <a:r>
              <a:rPr lang="sv-SE" sz="3000" dirty="0" err="1">
                <a:solidFill>
                  <a:srgbClr val="1E1E1E"/>
                </a:solidFill>
                <a:latin typeface="Arial Narrow" panose="020B0604020202020204" pitchFamily="34" charset="0"/>
                <a:cs typeface="Arial Narrow" panose="020B0604020202020204" pitchFamily="34" charset="0"/>
              </a:rPr>
              <a:t>Vihandlarvembetalar</a:t>
            </a:r>
            <a:endParaRPr lang="sv-SE" sz="3000" dirty="0">
              <a:solidFill>
                <a:srgbClr val="1E1E1E"/>
              </a:solidFill>
              <a:latin typeface="Arial Narrow" panose="020B0604020202020204" pitchFamily="34" charset="0"/>
              <a:cs typeface="Arial Narrow" panose="020B0604020202020204" pitchFamily="34" charset="0"/>
            </a:endParaRPr>
          </a:p>
        </p:txBody>
      </p:sp>
      <p:sp>
        <p:nvSpPr>
          <p:cNvPr id="22" name="Rektangel 21">
            <a:extLst>
              <a:ext uri="{FF2B5EF4-FFF2-40B4-BE49-F238E27FC236}">
                <a16:creationId xmlns:a16="http://schemas.microsoft.com/office/drawing/2014/main" id="{6AA358CC-59DE-2A4A-947D-840BBF578F2F}"/>
              </a:ext>
            </a:extLst>
          </p:cNvPr>
          <p:cNvSpPr/>
          <p:nvPr/>
        </p:nvSpPr>
        <p:spPr>
          <a:xfrm>
            <a:off x="3076535" y="2753694"/>
            <a:ext cx="8313360" cy="866775"/>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Fråga företaget om de har schyssta arbetsvillkor.</a:t>
            </a:r>
            <a:endParaRPr sz="3000" dirty="0">
              <a:solidFill>
                <a:srgbClr val="1E1E1E"/>
              </a:solidFill>
              <a:latin typeface="Arial Narrow" panose="020B0604020202020204" pitchFamily="34" charset="0"/>
              <a:cs typeface="Arial Narrow" panose="020B0604020202020204" pitchFamily="34" charset="0"/>
            </a:endParaRPr>
          </a:p>
        </p:txBody>
      </p:sp>
      <p:sp>
        <p:nvSpPr>
          <p:cNvPr id="23" name="Rektangel 22">
            <a:extLst>
              <a:ext uri="{FF2B5EF4-FFF2-40B4-BE49-F238E27FC236}">
                <a16:creationId xmlns:a16="http://schemas.microsoft.com/office/drawing/2014/main" id="{426A3974-4A3A-BD4C-B293-058185BA6B5D}"/>
              </a:ext>
            </a:extLst>
          </p:cNvPr>
          <p:cNvSpPr/>
          <p:nvPr/>
        </p:nvSpPr>
        <p:spPr>
          <a:xfrm>
            <a:off x="3108619" y="3958527"/>
            <a:ext cx="8313360" cy="866775"/>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Skriv under upprop och namninsamlingar!</a:t>
            </a:r>
            <a:endParaRPr sz="3000" dirty="0">
              <a:solidFill>
                <a:srgbClr val="1E1E1E"/>
              </a:solidFill>
              <a:latin typeface="Arial Narrow" panose="020B0604020202020204" pitchFamily="34" charset="0"/>
              <a:cs typeface="Arial Narrow" panose="020B0604020202020204" pitchFamily="34" charset="0"/>
            </a:endParaRPr>
          </a:p>
        </p:txBody>
      </p:sp>
      <p:sp>
        <p:nvSpPr>
          <p:cNvPr id="28" name="Rektangel 27">
            <a:extLst>
              <a:ext uri="{FF2B5EF4-FFF2-40B4-BE49-F238E27FC236}">
                <a16:creationId xmlns:a16="http://schemas.microsoft.com/office/drawing/2014/main" id="{04CEAD6E-AC7C-CE40-879E-1681DBB3B5F9}"/>
              </a:ext>
            </a:extLst>
          </p:cNvPr>
          <p:cNvSpPr/>
          <p:nvPr/>
        </p:nvSpPr>
        <p:spPr>
          <a:xfrm>
            <a:off x="3082047" y="3220599"/>
            <a:ext cx="7232932" cy="706932"/>
          </a:xfrm>
          <a:prstGeom prst="rect">
            <a:avLst/>
          </a:prstGeom>
        </p:spPr>
        <p:txBody>
          <a:bodyPr spcFirstLastPara="0" lIns="95250" tIns="95250" rIns="95250" bIns="0" anchor="t"/>
          <a:lstStyle/>
          <a:p>
            <a:pPr hangingPunct="0"/>
            <a:r>
              <a:rPr lang="sv-SE" sz="2000" dirty="0">
                <a:solidFill>
                  <a:srgbClr val="1E1E1E"/>
                </a:solidFill>
                <a:latin typeface="Arial Narrow" panose="020B0604020202020204" pitchFamily="34" charset="0"/>
                <a:cs typeface="Arial Narrow" panose="020B0604020202020204" pitchFamily="34" charset="0"/>
              </a:rPr>
              <a:t>Till exempel, berättar ni vilka garverier som tillverkar lädret till era skor?</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Och hur ser situationen ut för de som arbetar i garverierna?</a:t>
            </a:r>
            <a:endParaRPr sz="2000" dirty="0">
              <a:solidFill>
                <a:srgbClr val="1E1E1E"/>
              </a:solidFill>
              <a:latin typeface="Arial Narrow" panose="020B0604020202020204" pitchFamily="34" charset="0"/>
              <a:cs typeface="Arial Narrow" panose="020B0604020202020204" pitchFamily="34" charset="0"/>
            </a:endParaRPr>
          </a:p>
        </p:txBody>
      </p:sp>
      <p:sp>
        <p:nvSpPr>
          <p:cNvPr id="30" name="Rektangel 29">
            <a:extLst>
              <a:ext uri="{FF2B5EF4-FFF2-40B4-BE49-F238E27FC236}">
                <a16:creationId xmlns:a16="http://schemas.microsoft.com/office/drawing/2014/main" id="{493E5A3F-EC72-BF43-8557-46397A965C00}"/>
              </a:ext>
            </a:extLst>
          </p:cNvPr>
          <p:cNvSpPr/>
          <p:nvPr/>
        </p:nvSpPr>
        <p:spPr>
          <a:xfrm>
            <a:off x="3130054" y="4447307"/>
            <a:ext cx="7029987" cy="496683"/>
          </a:xfrm>
          <a:prstGeom prst="rect">
            <a:avLst/>
          </a:prstGeom>
        </p:spPr>
        <p:txBody>
          <a:bodyPr spcFirstLastPara="0" lIns="95250" tIns="95250" rIns="95250" bIns="0" anchor="t"/>
          <a:lstStyle/>
          <a:p>
            <a:pPr hangingPunct="0"/>
            <a:r>
              <a:rPr lang="sv-SE" sz="2000" dirty="0">
                <a:solidFill>
                  <a:srgbClr val="1E1E1E"/>
                </a:solidFill>
                <a:latin typeface="Arial Narrow" panose="020B0604020202020204" pitchFamily="34" charset="0"/>
                <a:cs typeface="Arial Narrow" panose="020B0604020202020204" pitchFamily="34" charset="0"/>
              </a:rPr>
              <a:t>Finns på Fair Actions </a:t>
            </a:r>
            <a:r>
              <a:rPr lang="sv-SE" sz="2000" dirty="0" err="1">
                <a:solidFill>
                  <a:srgbClr val="1E1E1E"/>
                </a:solidFill>
                <a:latin typeface="Arial Narrow" panose="020B0604020202020204" pitchFamily="34" charset="0"/>
                <a:cs typeface="Arial Narrow" panose="020B0604020202020204" pitchFamily="34" charset="0"/>
              </a:rPr>
              <a:t>instagram</a:t>
            </a:r>
            <a:r>
              <a:rPr lang="sv-SE" sz="2000" dirty="0">
                <a:solidFill>
                  <a:srgbClr val="1E1E1E"/>
                </a:solidFill>
                <a:latin typeface="Arial Narrow" panose="020B0604020202020204" pitchFamily="34" charset="0"/>
                <a:cs typeface="Arial Narrow" panose="020B0604020202020204" pitchFamily="34" charset="0"/>
              </a:rPr>
              <a:t> (du kan också bli medlem gratis). </a:t>
            </a:r>
            <a:endParaRPr sz="2000" dirty="0">
              <a:solidFill>
                <a:srgbClr val="1E1E1E"/>
              </a:solidFill>
              <a:latin typeface="Arial Narrow" panose="020B0604020202020204" pitchFamily="34" charset="0"/>
              <a:cs typeface="Arial Narrow" panose="020B0604020202020204" pitchFamily="34" charset="0"/>
            </a:endParaRPr>
          </a:p>
        </p:txBody>
      </p:sp>
      <p:sp>
        <p:nvSpPr>
          <p:cNvPr id="32" name="Rektangel 31">
            <a:extLst>
              <a:ext uri="{FF2B5EF4-FFF2-40B4-BE49-F238E27FC236}">
                <a16:creationId xmlns:a16="http://schemas.microsoft.com/office/drawing/2014/main" id="{27F4C252-452C-B84C-B172-3C9D453D5A6E}"/>
              </a:ext>
            </a:extLst>
          </p:cNvPr>
          <p:cNvSpPr/>
          <p:nvPr/>
        </p:nvSpPr>
        <p:spPr>
          <a:xfrm>
            <a:off x="3138156" y="5444572"/>
            <a:ext cx="7029987" cy="496683"/>
          </a:xfrm>
          <a:prstGeom prst="rect">
            <a:avLst/>
          </a:prstGeom>
        </p:spPr>
        <p:txBody>
          <a:bodyPr spcFirstLastPara="0" lIns="95250" tIns="95250" rIns="95250" bIns="0" anchor="t"/>
          <a:lstStyle/>
          <a:p>
            <a:pPr hangingPunct="0"/>
            <a:r>
              <a:rPr lang="sv-SE" sz="2000" dirty="0">
                <a:solidFill>
                  <a:srgbClr val="1E1E1E"/>
                </a:solidFill>
                <a:latin typeface="Arial Narrow" panose="020B0604020202020204" pitchFamily="34" charset="0"/>
                <a:cs typeface="Arial Narrow" panose="020B0604020202020204" pitchFamily="34" charset="0"/>
              </a:rPr>
              <a:t>Ju fler som sätter press, desto större chans att företaget förbättrar sig!</a:t>
            </a:r>
            <a:endParaRPr sz="2000" dirty="0">
              <a:solidFill>
                <a:srgbClr val="1E1E1E"/>
              </a:solidFill>
              <a:latin typeface="Arial Narrow" panose="020B0604020202020204" pitchFamily="34" charset="0"/>
              <a:cs typeface="Arial Narrow" panose="020B0604020202020204" pitchFamily="34" charset="0"/>
            </a:endParaRPr>
          </a:p>
        </p:txBody>
      </p:sp>
      <p:sp>
        <p:nvSpPr>
          <p:cNvPr id="25" name="Rektangel 24">
            <a:extLst>
              <a:ext uri="{FF2B5EF4-FFF2-40B4-BE49-F238E27FC236}">
                <a16:creationId xmlns:a16="http://schemas.microsoft.com/office/drawing/2014/main" id="{172ACD4B-1CDB-5741-A8AA-7D1C824941C3}"/>
              </a:ext>
            </a:extLst>
          </p:cNvPr>
          <p:cNvSpPr/>
          <p:nvPr/>
        </p:nvSpPr>
        <p:spPr>
          <a:xfrm rot="10800000">
            <a:off x="973447" y="1896331"/>
            <a:ext cx="6550299" cy="365472"/>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7" name="Rektangel 26">
            <a:extLst>
              <a:ext uri="{FF2B5EF4-FFF2-40B4-BE49-F238E27FC236}">
                <a16:creationId xmlns:a16="http://schemas.microsoft.com/office/drawing/2014/main" id="{C2C266E4-479E-8543-A4F1-398C54E60EB7}"/>
              </a:ext>
            </a:extLst>
          </p:cNvPr>
          <p:cNvSpPr/>
          <p:nvPr/>
        </p:nvSpPr>
        <p:spPr>
          <a:xfrm>
            <a:off x="973448" y="1878591"/>
            <a:ext cx="6713039" cy="876300"/>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Kan du komma på fler sätt att påverka företagen att bli mer hållbara?</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235848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88E0F43-83B4-D343-8772-F0D4B34E56C8}"/>
              </a:ext>
            </a:extLst>
          </p:cNvPr>
          <p:cNvSpPr/>
          <p:nvPr/>
        </p:nvSpPr>
        <p:spPr>
          <a:xfrm>
            <a:off x="914447" y="866775"/>
            <a:ext cx="6602232" cy="876300"/>
          </a:xfrm>
          <a:prstGeom prst="rect">
            <a:avLst/>
          </a:prstGeom>
        </p:spPr>
        <p:txBody>
          <a:bodyPr spcFirstLastPara="0" lIns="95250" tIns="95250" rIns="95250" bIns="0" anchor="t"/>
          <a:lstStyle/>
          <a:p>
            <a:pPr algn="l" hangingPunct="0">
              <a:lnSpc>
                <a:spcPct val="100000"/>
              </a:lnSpc>
            </a:pPr>
            <a:r>
              <a:rPr lang="sv-SE" sz="4500" b="1" dirty="0">
                <a:latin typeface="Arial Narrow" panose="020B0604020202020204" pitchFamily="34" charset="0"/>
                <a:cs typeface="Arial Narrow" panose="020B0604020202020204" pitchFamily="34" charset="0"/>
              </a:rPr>
              <a:t>UPPLÄGG</a:t>
            </a:r>
            <a:endParaRPr sz="4500" b="1" dirty="0">
              <a:latin typeface="Arial Narrow" panose="020B0604020202020204" pitchFamily="34" charset="0"/>
              <a:cs typeface="Arial Narrow" panose="020B0604020202020204" pitchFamily="34" charset="0"/>
            </a:endParaRPr>
          </a:p>
        </p:txBody>
      </p:sp>
      <p:sp>
        <p:nvSpPr>
          <p:cNvPr id="9" name="Rektangel 8">
            <a:extLst>
              <a:ext uri="{FF2B5EF4-FFF2-40B4-BE49-F238E27FC236}">
                <a16:creationId xmlns:a16="http://schemas.microsoft.com/office/drawing/2014/main" id="{05F7A51C-08D6-7242-BEC1-1FA3D750DB99}"/>
              </a:ext>
            </a:extLst>
          </p:cNvPr>
          <p:cNvSpPr/>
          <p:nvPr/>
        </p:nvSpPr>
        <p:spPr>
          <a:xfrm>
            <a:off x="176374" y="185980"/>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0C723E1-70A1-A943-9190-6FEC6EE81D1A}"/>
              </a:ext>
            </a:extLst>
          </p:cNvPr>
          <p:cNvSpPr/>
          <p:nvPr/>
        </p:nvSpPr>
        <p:spPr>
          <a:xfrm rot="5400000">
            <a:off x="-3481229" y="3481224"/>
            <a:ext cx="7315202" cy="352747"/>
          </a:xfrm>
          <a:prstGeom prst="rect">
            <a:avLst/>
          </a:prstGeom>
          <a:solidFill>
            <a:srgbClr val="1E1E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28C598B5-A786-9543-B8C1-88B918A74512}"/>
              </a:ext>
            </a:extLst>
          </p:cNvPr>
          <p:cNvSpPr/>
          <p:nvPr/>
        </p:nvSpPr>
        <p:spPr>
          <a:xfrm rot="10800000">
            <a:off x="352746" y="2206187"/>
            <a:ext cx="1625946" cy="594310"/>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7926A98A-A43A-BB49-AB33-4F21CF872D0B}"/>
              </a:ext>
            </a:extLst>
          </p:cNvPr>
          <p:cNvSpPr/>
          <p:nvPr/>
        </p:nvSpPr>
        <p:spPr>
          <a:xfrm rot="5400000">
            <a:off x="868562" y="2704810"/>
            <a:ext cx="594310" cy="1625947"/>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13C06029-A05C-0D40-BCA4-F7D432F82A5D}"/>
              </a:ext>
            </a:extLst>
          </p:cNvPr>
          <p:cNvSpPr/>
          <p:nvPr/>
        </p:nvSpPr>
        <p:spPr>
          <a:xfrm rot="5400000">
            <a:off x="868560" y="4660915"/>
            <a:ext cx="594310" cy="1625946"/>
          </a:xfrm>
          <a:prstGeom prst="rect">
            <a:avLst/>
          </a:prstGeom>
          <a:solidFill>
            <a:srgbClr val="2D4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42EB6BA8-472D-1F4A-8991-B3536C7687FA}"/>
              </a:ext>
            </a:extLst>
          </p:cNvPr>
          <p:cNvSpPr/>
          <p:nvPr/>
        </p:nvSpPr>
        <p:spPr>
          <a:xfrm rot="5400000">
            <a:off x="868560" y="3667596"/>
            <a:ext cx="594310" cy="1625945"/>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1D0F5210-C571-5B49-BA6B-F54316D62014}"/>
              </a:ext>
            </a:extLst>
          </p:cNvPr>
          <p:cNvSpPr/>
          <p:nvPr/>
        </p:nvSpPr>
        <p:spPr>
          <a:xfrm>
            <a:off x="2104269" y="2206187"/>
            <a:ext cx="8427882" cy="594311"/>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Läderindustrin – en smutsig historia. </a:t>
            </a:r>
            <a:endParaRPr sz="3000" dirty="0">
              <a:solidFill>
                <a:srgbClr val="1E1E1E"/>
              </a:solidFill>
              <a:latin typeface="Arial Narrow" panose="020B0604020202020204" pitchFamily="34" charset="0"/>
              <a:cs typeface="Arial Narrow" panose="020B0604020202020204" pitchFamily="34" charset="0"/>
            </a:endParaRPr>
          </a:p>
        </p:txBody>
      </p:sp>
      <p:sp>
        <p:nvSpPr>
          <p:cNvPr id="15" name="Rektangel 14">
            <a:extLst>
              <a:ext uri="{FF2B5EF4-FFF2-40B4-BE49-F238E27FC236}">
                <a16:creationId xmlns:a16="http://schemas.microsoft.com/office/drawing/2014/main" id="{41411A1A-3833-0541-9E97-FF2CC231D2A2}"/>
              </a:ext>
            </a:extLst>
          </p:cNvPr>
          <p:cNvSpPr/>
          <p:nvPr/>
        </p:nvSpPr>
        <p:spPr>
          <a:xfrm>
            <a:off x="2104269" y="3206080"/>
            <a:ext cx="6871800" cy="594311"/>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Greenwashing eller hållbarhetskommuniktion?</a:t>
            </a:r>
            <a:endParaRPr sz="3000" dirty="0">
              <a:solidFill>
                <a:srgbClr val="1E1E1E"/>
              </a:solidFill>
              <a:latin typeface="Arial Narrow" panose="020B0604020202020204" pitchFamily="34" charset="0"/>
              <a:cs typeface="Arial Narrow" panose="020B0604020202020204" pitchFamily="34" charset="0"/>
            </a:endParaRPr>
          </a:p>
        </p:txBody>
      </p:sp>
      <p:sp>
        <p:nvSpPr>
          <p:cNvPr id="16" name="Rektangel 15">
            <a:extLst>
              <a:ext uri="{FF2B5EF4-FFF2-40B4-BE49-F238E27FC236}">
                <a16:creationId xmlns:a16="http://schemas.microsoft.com/office/drawing/2014/main" id="{5D7D4071-AF90-7544-9C32-512C7AF591D8}"/>
              </a:ext>
            </a:extLst>
          </p:cNvPr>
          <p:cNvSpPr/>
          <p:nvPr/>
        </p:nvSpPr>
        <p:spPr>
          <a:xfrm>
            <a:off x="2155056" y="4183413"/>
            <a:ext cx="6871800" cy="594311"/>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Granska företag!</a:t>
            </a:r>
            <a:endParaRPr sz="3000" dirty="0">
              <a:solidFill>
                <a:srgbClr val="1E1E1E"/>
              </a:solidFill>
              <a:latin typeface="Arial Narrow" panose="020B0604020202020204" pitchFamily="34" charset="0"/>
              <a:cs typeface="Arial Narrow" panose="020B0604020202020204" pitchFamily="34" charset="0"/>
            </a:endParaRPr>
          </a:p>
        </p:txBody>
      </p:sp>
      <p:sp>
        <p:nvSpPr>
          <p:cNvPr id="17" name="Rektangel 16">
            <a:extLst>
              <a:ext uri="{FF2B5EF4-FFF2-40B4-BE49-F238E27FC236}">
                <a16:creationId xmlns:a16="http://schemas.microsoft.com/office/drawing/2014/main" id="{0F1FEFF3-892F-3F48-A78E-FB143B5C1150}"/>
              </a:ext>
            </a:extLst>
          </p:cNvPr>
          <p:cNvSpPr/>
          <p:nvPr/>
        </p:nvSpPr>
        <p:spPr>
          <a:xfrm>
            <a:off x="2155056" y="5151399"/>
            <a:ext cx="6871800" cy="594311"/>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Vem har ansvar att lösa problemet?  </a:t>
            </a:r>
            <a:endParaRPr sz="3000" dirty="0">
              <a:solidFill>
                <a:srgbClr val="1E1E1E"/>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929573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itle copy 43"/>
        <p:cNvGrpSpPr/>
        <p:nvPr/>
      </p:nvGrpSpPr>
      <p:grpSpPr>
        <a:xfrm>
          <a:off x="0" y="0"/>
          <a:ext cx="0" cy="0"/>
          <a:chOff x="0" y="0"/>
          <a:chExt cx="0" cy="0"/>
        </a:xfrm>
      </p:grpSpPr>
      <p:pic>
        <p:nvPicPr>
          <p:cNvPr id="3" name="Bildobjekt 2">
            <a:extLst>
              <a:ext uri="{FF2B5EF4-FFF2-40B4-BE49-F238E27FC236}">
                <a16:creationId xmlns:a16="http://schemas.microsoft.com/office/drawing/2014/main" id="{007C2F5C-8E6E-F143-8FC3-C512980C0D68}"/>
              </a:ext>
            </a:extLst>
          </p:cNvPr>
          <p:cNvPicPr>
            <a:picLocks noChangeAspect="1"/>
          </p:cNvPicPr>
          <p:nvPr/>
        </p:nvPicPr>
        <p:blipFill rotWithShape="1">
          <a:blip r:embed="rId3">
            <a:extLst>
              <a:ext uri="{28A0092B-C50C-407E-A947-70E740481C1C}">
                <a14:useLocalDpi xmlns:a14="http://schemas.microsoft.com/office/drawing/2010/main" val="0"/>
              </a:ext>
            </a:extLst>
          </a:blip>
          <a:srcRect t="17437" b="3048"/>
          <a:stretch/>
        </p:blipFill>
        <p:spPr>
          <a:xfrm>
            <a:off x="0" y="-1"/>
            <a:ext cx="13011150" cy="7315201"/>
          </a:xfrm>
          <a:prstGeom prst="rect">
            <a:avLst/>
          </a:prstGeom>
        </p:spPr>
      </p:pic>
    </p:spTree>
    <p:extLst>
      <p:ext uri="{BB962C8B-B14F-4D97-AF65-F5344CB8AC3E}">
        <p14:creationId xmlns:p14="http://schemas.microsoft.com/office/powerpoint/2010/main" val="971197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0C723E1-70A1-A943-9190-6FEC6EE81D1A}"/>
              </a:ext>
            </a:extLst>
          </p:cNvPr>
          <p:cNvSpPr/>
          <p:nvPr/>
        </p:nvSpPr>
        <p:spPr>
          <a:xfrm rot="10800000">
            <a:off x="0" y="-1"/>
            <a:ext cx="13011150" cy="371959"/>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1" y="960838"/>
            <a:ext cx="8780830"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07A833D-7B6A-5B49-8FCA-A4EE25299AFA}"/>
              </a:ext>
            </a:extLst>
          </p:cNvPr>
          <p:cNvSpPr/>
          <p:nvPr/>
        </p:nvSpPr>
        <p:spPr>
          <a:xfrm>
            <a:off x="914446" y="866775"/>
            <a:ext cx="9279594"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EN BILD SÄGER MER ÄN TUSEN ORD</a:t>
            </a:r>
            <a:endParaRPr sz="4500" b="1" dirty="0">
              <a:solidFill>
                <a:schemeClr val="bg1"/>
              </a:solidFill>
              <a:latin typeface="Arial Narrow" panose="020B0604020202020204" pitchFamily="34" charset="0"/>
              <a:cs typeface="Arial Narrow" panose="020B0604020202020204" pitchFamily="34" charset="0"/>
            </a:endParaRPr>
          </a:p>
        </p:txBody>
      </p:sp>
      <p:sp>
        <p:nvSpPr>
          <p:cNvPr id="13" name="textruta 12">
            <a:extLst>
              <a:ext uri="{FF2B5EF4-FFF2-40B4-BE49-F238E27FC236}">
                <a16:creationId xmlns:a16="http://schemas.microsoft.com/office/drawing/2014/main" id="{9A3DC5FB-BB0D-9B44-9E65-5F388ABEFEF8}"/>
              </a:ext>
            </a:extLst>
          </p:cNvPr>
          <p:cNvSpPr txBox="1"/>
          <p:nvPr/>
        </p:nvSpPr>
        <p:spPr>
          <a:xfrm>
            <a:off x="945060" y="1944555"/>
            <a:ext cx="8926303" cy="2246769"/>
          </a:xfrm>
          <a:prstGeom prst="rect">
            <a:avLst/>
          </a:prstGeom>
          <a:noFill/>
        </p:spPr>
        <p:txBody>
          <a:bodyPr wrap="square">
            <a:spAutoFit/>
          </a:bodyPr>
          <a:lstStyle/>
          <a:p>
            <a:r>
              <a:rPr lang="sv-SE" sz="2000" dirty="0">
                <a:latin typeface="Arial Narrow" panose="020B0604020202020204" pitchFamily="34" charset="0"/>
                <a:cs typeface="Arial Narrow" panose="020B0604020202020204" pitchFamily="34" charset="0"/>
              </a:rPr>
              <a:t>Gör en kort bildanalys! </a:t>
            </a:r>
            <a:br>
              <a:rPr lang="sv-SE" sz="2000" dirty="0">
                <a:latin typeface="Arial Narrow" panose="020B0604020202020204" pitchFamily="34" charset="0"/>
                <a:cs typeface="Arial Narrow" panose="020B0604020202020204" pitchFamily="34" charset="0"/>
              </a:rPr>
            </a:b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Titta på bilderna på de kommande två sidorna. Diskutera först frågorna i par eller grupp, därefter i helklass. Tänk på att besvara en fråga i taget.</a:t>
            </a:r>
            <a:br>
              <a:rPr lang="sv-SE" sz="2000" dirty="0">
                <a:latin typeface="Arial Narrow" panose="020B0604020202020204" pitchFamily="34" charset="0"/>
                <a:cs typeface="Arial Narrow" panose="020B0604020202020204" pitchFamily="34" charset="0"/>
              </a:rPr>
            </a:b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1. Vad </a:t>
            </a:r>
            <a:r>
              <a:rPr lang="sv-SE" sz="2000" b="1" dirty="0">
                <a:latin typeface="Arial Narrow" panose="020B0604020202020204" pitchFamily="34" charset="0"/>
                <a:cs typeface="Arial Narrow" panose="020B0604020202020204" pitchFamily="34" charset="0"/>
              </a:rPr>
              <a:t>ser</a:t>
            </a:r>
            <a:r>
              <a:rPr lang="sv-SE" sz="2000" dirty="0">
                <a:latin typeface="Arial Narrow" panose="020B0604020202020204" pitchFamily="34" charset="0"/>
                <a:cs typeface="Arial Narrow" panose="020B0604020202020204" pitchFamily="34" charset="0"/>
              </a:rPr>
              <a:t> ni på bilden? </a:t>
            </a:r>
          </a:p>
          <a:p>
            <a:r>
              <a:rPr lang="sv-SE" sz="2000" dirty="0">
                <a:latin typeface="Arial Narrow" panose="020B0604020202020204" pitchFamily="34" charset="0"/>
                <a:cs typeface="Arial Narrow" panose="020B0604020202020204" pitchFamily="34" charset="0"/>
              </a:rPr>
              <a:t>2. Vad</a:t>
            </a:r>
            <a:r>
              <a:rPr lang="sv-SE" sz="2000" b="1" dirty="0">
                <a:latin typeface="Arial Narrow" panose="020B0604020202020204" pitchFamily="34" charset="0"/>
                <a:cs typeface="Arial Narrow" panose="020B0604020202020204" pitchFamily="34" charset="0"/>
              </a:rPr>
              <a:t> tänker </a:t>
            </a:r>
            <a:r>
              <a:rPr lang="sv-SE" sz="2000" dirty="0">
                <a:latin typeface="Arial Narrow" panose="020B0604020202020204" pitchFamily="34" charset="0"/>
                <a:cs typeface="Arial Narrow" panose="020B0604020202020204" pitchFamily="34" charset="0"/>
              </a:rPr>
              <a:t>ni om bilden och väcker den några frågor? </a:t>
            </a:r>
          </a:p>
        </p:txBody>
      </p:sp>
      <p:sp>
        <p:nvSpPr>
          <p:cNvPr id="15" name="Rektangel 14">
            <a:extLst>
              <a:ext uri="{FF2B5EF4-FFF2-40B4-BE49-F238E27FC236}">
                <a16:creationId xmlns:a16="http://schemas.microsoft.com/office/drawing/2014/main" id="{5C74ED4A-E8AA-414A-9D99-4137296E7475}"/>
              </a:ext>
            </a:extLst>
          </p:cNvPr>
          <p:cNvSpPr/>
          <p:nvPr/>
        </p:nvSpPr>
        <p:spPr>
          <a:xfrm>
            <a:off x="6726365" y="2983331"/>
            <a:ext cx="6186437" cy="2786766"/>
          </a:xfrm>
          <a:prstGeom prst="rect">
            <a:avLst/>
          </a:prstGeom>
        </p:spPr>
        <p:txBody>
          <a:bodyPr spcFirstLastPara="0" lIns="95250" tIns="95250" rIns="95250" bIns="0" anchor="t"/>
          <a:lstStyle/>
          <a:p>
            <a:pPr algn="l" hangingPunct="0">
              <a:lnSpc>
                <a:spcPct val="100000"/>
              </a:lnSpc>
            </a:pPr>
            <a:r>
              <a:rPr lang="sv-SE" sz="25000" b="1" dirty="0">
                <a:solidFill>
                  <a:schemeClr val="bg1"/>
                </a:solidFill>
                <a:latin typeface="Arial Narrow" panose="020B0604020202020204" pitchFamily="34" charset="0"/>
                <a:cs typeface="Arial Narrow" panose="020B0604020202020204" pitchFamily="34" charset="0"/>
              </a:rPr>
              <a:t>???</a:t>
            </a:r>
            <a:endParaRPr sz="25000" b="1" dirty="0">
              <a:solidFill>
                <a:schemeClr val="bg1"/>
              </a:solidFill>
              <a:latin typeface="Arial Narrow" panose="020B0604020202020204" pitchFamily="34" charset="0"/>
              <a:cs typeface="Arial Narrow" panose="020B0604020202020204" pitchFamily="34" charset="0"/>
            </a:endParaRPr>
          </a:p>
        </p:txBody>
      </p:sp>
      <p:sp>
        <p:nvSpPr>
          <p:cNvPr id="2" name="textruta 1">
            <a:extLst>
              <a:ext uri="{FF2B5EF4-FFF2-40B4-BE49-F238E27FC236}">
                <a16:creationId xmlns:a16="http://schemas.microsoft.com/office/drawing/2014/main" id="{00DCA8AA-989D-BD40-AA06-B5226B20E4C7}"/>
              </a:ext>
            </a:extLst>
          </p:cNvPr>
          <p:cNvSpPr txBox="1"/>
          <p:nvPr/>
        </p:nvSpPr>
        <p:spPr>
          <a:xfrm>
            <a:off x="9202994" y="5855110"/>
            <a:ext cx="184731"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698659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C33A5619-B9DC-484C-BBB6-4CFB49FD2F1E}"/>
              </a:ext>
            </a:extLst>
          </p:cNvPr>
          <p:cNvSpPr txBox="1"/>
          <p:nvPr/>
        </p:nvSpPr>
        <p:spPr>
          <a:xfrm>
            <a:off x="10483459" y="6973813"/>
            <a:ext cx="3033315" cy="307777"/>
          </a:xfrm>
          <a:prstGeom prst="rect">
            <a:avLst/>
          </a:prstGeom>
          <a:noFill/>
        </p:spPr>
        <p:txBody>
          <a:bodyPr wrap="square">
            <a:spAutoFit/>
          </a:bodyPr>
          <a:lstStyle/>
          <a:p>
            <a:r>
              <a:rPr lang="sv-SE" sz="1400" dirty="0">
                <a:solidFill>
                  <a:schemeClr val="bg1"/>
                </a:solidFill>
                <a:latin typeface="Arial" panose="020B0604020202020204" pitchFamily="34" charset="0"/>
                <a:cs typeface="Arial" panose="020B0604020202020204" pitchFamily="34" charset="0"/>
              </a:rPr>
              <a:t>Foto: </a:t>
            </a:r>
            <a:r>
              <a:rPr lang="sv-SE" sz="1400" dirty="0" err="1">
                <a:solidFill>
                  <a:schemeClr val="bg1"/>
                </a:solidFill>
                <a:latin typeface="Arial" panose="020B0604020202020204" pitchFamily="34" charset="0"/>
                <a:cs typeface="Arial" panose="020B0604020202020204" pitchFamily="34" charset="0"/>
              </a:rPr>
              <a:t>Kristof</a:t>
            </a:r>
            <a:r>
              <a:rPr lang="sv-SE" sz="1400" dirty="0">
                <a:solidFill>
                  <a:schemeClr val="bg1"/>
                </a:solidFill>
                <a:latin typeface="Arial" panose="020B0604020202020204" pitchFamily="34" charset="0"/>
                <a:cs typeface="Arial" panose="020B0604020202020204" pitchFamily="34" charset="0"/>
              </a:rPr>
              <a:t> Vadino/CCC</a:t>
            </a:r>
          </a:p>
        </p:txBody>
      </p:sp>
      <p:sp>
        <p:nvSpPr>
          <p:cNvPr id="18" name="Rektangel 17">
            <a:extLst>
              <a:ext uri="{FF2B5EF4-FFF2-40B4-BE49-F238E27FC236}">
                <a16:creationId xmlns:a16="http://schemas.microsoft.com/office/drawing/2014/main" id="{9D1C43E2-85AB-4C43-8DD4-CF2AE4790423}"/>
              </a:ext>
            </a:extLst>
          </p:cNvPr>
          <p:cNvSpPr/>
          <p:nvPr/>
        </p:nvSpPr>
        <p:spPr>
          <a:xfrm rot="10800000">
            <a:off x="-1089" y="6958738"/>
            <a:ext cx="13011150" cy="371959"/>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descr="En bild som visar inomhus, person, tak, arbetar&#10;&#10;Automatiskt genererad beskrivning">
            <a:extLst>
              <a:ext uri="{FF2B5EF4-FFF2-40B4-BE49-F238E27FC236}">
                <a16:creationId xmlns:a16="http://schemas.microsoft.com/office/drawing/2014/main" id="{D0D7C505-A50A-3544-B997-61581BB9E6AF}"/>
              </a:ext>
            </a:extLst>
          </p:cNvPr>
          <p:cNvPicPr>
            <a:picLocks noChangeAspect="1"/>
          </p:cNvPicPr>
          <p:nvPr/>
        </p:nvPicPr>
        <p:blipFill rotWithShape="1">
          <a:blip r:embed="rId3">
            <a:extLst>
              <a:ext uri="{28A0092B-C50C-407E-A947-70E740481C1C}">
                <a14:useLocalDpi xmlns:a14="http://schemas.microsoft.com/office/drawing/2010/main" val="0"/>
              </a:ext>
            </a:extLst>
          </a:blip>
          <a:srcRect t="6693" b="10913"/>
          <a:stretch/>
        </p:blipFill>
        <p:spPr>
          <a:xfrm>
            <a:off x="372510" y="-1"/>
            <a:ext cx="12656224" cy="6958739"/>
          </a:xfrm>
          <a:prstGeom prst="rect">
            <a:avLst/>
          </a:prstGeom>
        </p:spPr>
      </p:pic>
      <p:sp>
        <p:nvSpPr>
          <p:cNvPr id="14" name="Rektangel 13">
            <a:extLst>
              <a:ext uri="{FF2B5EF4-FFF2-40B4-BE49-F238E27FC236}">
                <a16:creationId xmlns:a16="http://schemas.microsoft.com/office/drawing/2014/main" id="{7236DB86-0C4A-E248-8DF0-CA0B79E35526}"/>
              </a:ext>
            </a:extLst>
          </p:cNvPr>
          <p:cNvSpPr/>
          <p:nvPr/>
        </p:nvSpPr>
        <p:spPr>
          <a:xfrm rot="10800000">
            <a:off x="9247908" y="-15078"/>
            <a:ext cx="3780825" cy="1305499"/>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7" name="textruta 16">
            <a:extLst>
              <a:ext uri="{FF2B5EF4-FFF2-40B4-BE49-F238E27FC236}">
                <a16:creationId xmlns:a16="http://schemas.microsoft.com/office/drawing/2014/main" id="{672AF4CD-E3D5-8445-A145-CD29322FE5CE}"/>
              </a:ext>
            </a:extLst>
          </p:cNvPr>
          <p:cNvSpPr txBox="1"/>
          <p:nvPr/>
        </p:nvSpPr>
        <p:spPr>
          <a:xfrm>
            <a:off x="9431672" y="152871"/>
            <a:ext cx="3711026" cy="1015663"/>
          </a:xfrm>
          <a:prstGeom prst="rect">
            <a:avLst/>
          </a:prstGeom>
          <a:noFill/>
        </p:spPr>
        <p:txBody>
          <a:bodyPr wrap="square">
            <a:spAutoFit/>
          </a:bodyPr>
          <a:lstStyle/>
          <a:p>
            <a:r>
              <a:rPr lang="sv-SE" sz="2000" dirty="0">
                <a:solidFill>
                  <a:schemeClr val="bg1"/>
                </a:solidFill>
                <a:latin typeface="Arial Narrow" panose="020B0604020202020204" pitchFamily="34" charset="0"/>
                <a:cs typeface="Arial Narrow" panose="020B0604020202020204" pitchFamily="34" charset="0"/>
              </a:rPr>
              <a:t>1. Vad ser du på bilden? </a:t>
            </a:r>
          </a:p>
          <a:p>
            <a:r>
              <a:rPr lang="sv-SE" sz="2000" dirty="0">
                <a:solidFill>
                  <a:schemeClr val="bg1"/>
                </a:solidFill>
                <a:latin typeface="Arial Narrow" panose="020B0604020202020204" pitchFamily="34" charset="0"/>
                <a:cs typeface="Arial Narrow" panose="020B0604020202020204" pitchFamily="34" charset="0"/>
              </a:rPr>
              <a:t>2. Vad tänker du om bilden och</a:t>
            </a:r>
            <a:br>
              <a:rPr lang="sv-SE" sz="2000" dirty="0">
                <a:solidFill>
                  <a:schemeClr val="bg1"/>
                </a:solidFill>
                <a:latin typeface="Arial Narrow" panose="020B0604020202020204" pitchFamily="34" charset="0"/>
                <a:cs typeface="Arial Narrow" panose="020B0604020202020204" pitchFamily="34" charset="0"/>
              </a:rPr>
            </a:br>
            <a:r>
              <a:rPr lang="sv-SE" sz="2000" dirty="0">
                <a:solidFill>
                  <a:schemeClr val="bg1"/>
                </a:solidFill>
                <a:latin typeface="Arial Narrow" panose="020B0604020202020204" pitchFamily="34" charset="0"/>
                <a:cs typeface="Arial Narrow" panose="020B0604020202020204" pitchFamily="34" charset="0"/>
              </a:rPr>
              <a:t>väcker den några frågor?</a:t>
            </a:r>
          </a:p>
        </p:txBody>
      </p:sp>
    </p:spTree>
    <p:extLst>
      <p:ext uri="{BB962C8B-B14F-4D97-AF65-F5344CB8AC3E}">
        <p14:creationId xmlns:p14="http://schemas.microsoft.com/office/powerpoint/2010/main" val="3430567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C33A5619-B9DC-484C-BBB6-4CFB49FD2F1E}"/>
              </a:ext>
            </a:extLst>
          </p:cNvPr>
          <p:cNvSpPr txBox="1"/>
          <p:nvPr/>
        </p:nvSpPr>
        <p:spPr>
          <a:xfrm>
            <a:off x="10483459" y="6973813"/>
            <a:ext cx="3033315" cy="307777"/>
          </a:xfrm>
          <a:prstGeom prst="rect">
            <a:avLst/>
          </a:prstGeom>
          <a:noFill/>
        </p:spPr>
        <p:txBody>
          <a:bodyPr wrap="square">
            <a:spAutoFit/>
          </a:bodyPr>
          <a:lstStyle/>
          <a:p>
            <a:r>
              <a:rPr lang="sv-SE" sz="1400" dirty="0">
                <a:solidFill>
                  <a:schemeClr val="bg1"/>
                </a:solidFill>
                <a:latin typeface="Arial" panose="020B0604020202020204" pitchFamily="34" charset="0"/>
                <a:cs typeface="Arial" panose="020B0604020202020204" pitchFamily="34" charset="0"/>
              </a:rPr>
              <a:t>Foto: </a:t>
            </a:r>
            <a:r>
              <a:rPr lang="sv-SE" sz="1400" dirty="0" err="1">
                <a:solidFill>
                  <a:schemeClr val="bg1"/>
                </a:solidFill>
                <a:latin typeface="Arial" panose="020B0604020202020204" pitchFamily="34" charset="0"/>
                <a:cs typeface="Arial" panose="020B0604020202020204" pitchFamily="34" charset="0"/>
              </a:rPr>
              <a:t>Kristof</a:t>
            </a:r>
            <a:r>
              <a:rPr lang="sv-SE" sz="1400" dirty="0">
                <a:solidFill>
                  <a:schemeClr val="bg1"/>
                </a:solidFill>
                <a:latin typeface="Arial" panose="020B0604020202020204" pitchFamily="34" charset="0"/>
                <a:cs typeface="Arial" panose="020B0604020202020204" pitchFamily="34" charset="0"/>
              </a:rPr>
              <a:t> Vadino/CCC</a:t>
            </a:r>
          </a:p>
        </p:txBody>
      </p:sp>
      <p:sp>
        <p:nvSpPr>
          <p:cNvPr id="18" name="Rektangel 17">
            <a:extLst>
              <a:ext uri="{FF2B5EF4-FFF2-40B4-BE49-F238E27FC236}">
                <a16:creationId xmlns:a16="http://schemas.microsoft.com/office/drawing/2014/main" id="{9D1C43E2-85AB-4C43-8DD4-CF2AE4790423}"/>
              </a:ext>
            </a:extLst>
          </p:cNvPr>
          <p:cNvSpPr/>
          <p:nvPr/>
        </p:nvSpPr>
        <p:spPr>
          <a:xfrm rot="10800000">
            <a:off x="-1089" y="6958738"/>
            <a:ext cx="13011150" cy="371959"/>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3" name="Rektangel 12">
            <a:extLst>
              <a:ext uri="{FF2B5EF4-FFF2-40B4-BE49-F238E27FC236}">
                <a16:creationId xmlns:a16="http://schemas.microsoft.com/office/drawing/2014/main" id="{A3D28995-D2ED-1C45-82B5-098D1AF7F4B2}"/>
              </a:ext>
            </a:extLst>
          </p:cNvPr>
          <p:cNvSpPr/>
          <p:nvPr/>
        </p:nvSpPr>
        <p:spPr>
          <a:xfrm>
            <a:off x="10443408" y="6958737"/>
            <a:ext cx="2609287" cy="387459"/>
          </a:xfrm>
          <a:prstGeom prst="rect">
            <a:avLst/>
          </a:prstGeom>
          <a:effectLst/>
        </p:spPr>
        <p:txBody>
          <a:bodyPr spcFirstLastPara="0" lIns="95250" tIns="95250" rIns="95250" bIns="0" anchor="t"/>
          <a:lstStyle/>
          <a:p>
            <a:pPr hangingPunct="0">
              <a:lnSpc>
                <a:spcPct val="83333"/>
              </a:lnSpc>
              <a:spcBef>
                <a:spcPct val="6667"/>
              </a:spcBef>
            </a:pPr>
            <a:r>
              <a:rPr lang="sv-SE" sz="1400" dirty="0">
                <a:solidFill>
                  <a:srgbClr val="FFFFFF"/>
                </a:solidFill>
                <a:latin typeface="Trade Gothic LT Std Cn"/>
                <a:ea typeface="+mn-ea"/>
                <a:cs typeface="Trade Gothic LT Std Cn"/>
              </a:rPr>
              <a:t>Foto</a:t>
            </a:r>
            <a:r>
              <a:rPr sz="1400" dirty="0">
                <a:solidFill>
                  <a:srgbClr val="FFFFFF"/>
                </a:solidFill>
                <a:latin typeface="Trade Gothic LT Std Cn"/>
                <a:ea typeface="+mn-ea"/>
                <a:cs typeface="Trade Gothic LT Std Cn"/>
              </a:rPr>
              <a:t>: </a:t>
            </a:r>
            <a:r>
              <a:rPr lang="sv-SE" sz="1400" dirty="0">
                <a:solidFill>
                  <a:srgbClr val="FFFFFF"/>
                </a:solidFill>
                <a:latin typeface="Trade Gothic LT Std Cn"/>
                <a:cs typeface="Trade Gothic LT Std Cn"/>
              </a:rPr>
              <a:t>David Lundmark/Dagens Arbete</a:t>
            </a:r>
            <a:endParaRPr sz="1400" dirty="0">
              <a:solidFill>
                <a:srgbClr val="FFFFFF"/>
              </a:solidFill>
              <a:latin typeface="Trade Gothic LT Std Cn"/>
              <a:ea typeface="+mn-ea"/>
              <a:cs typeface="Trade Gothic LT Std Cn"/>
            </a:endParaRPr>
          </a:p>
        </p:txBody>
      </p:sp>
      <p:pic>
        <p:nvPicPr>
          <p:cNvPr id="3" name="Bildobjekt 2" descr="En bild som visar inomhus, belamrad&#10;&#10;Automatiskt genererad beskrivning">
            <a:extLst>
              <a:ext uri="{FF2B5EF4-FFF2-40B4-BE49-F238E27FC236}">
                <a16:creationId xmlns:a16="http://schemas.microsoft.com/office/drawing/2014/main" id="{0D2B3B35-A2B1-1B4B-97A4-FEF8A2E07382}"/>
              </a:ext>
            </a:extLst>
          </p:cNvPr>
          <p:cNvPicPr>
            <a:picLocks noChangeAspect="1"/>
          </p:cNvPicPr>
          <p:nvPr/>
        </p:nvPicPr>
        <p:blipFill rotWithShape="1">
          <a:blip r:embed="rId3">
            <a:extLst>
              <a:ext uri="{28A0092B-C50C-407E-A947-70E740481C1C}">
                <a14:useLocalDpi xmlns:a14="http://schemas.microsoft.com/office/drawing/2010/main" val="0"/>
              </a:ext>
            </a:extLst>
          </a:blip>
          <a:srcRect l="384" t="11348" r="-384" b="6504"/>
          <a:stretch/>
        </p:blipFill>
        <p:spPr>
          <a:xfrm>
            <a:off x="350795" y="0"/>
            <a:ext cx="12701900" cy="6958736"/>
          </a:xfrm>
          <a:prstGeom prst="rect">
            <a:avLst/>
          </a:prstGeom>
        </p:spPr>
      </p:pic>
      <p:sp>
        <p:nvSpPr>
          <p:cNvPr id="14" name="Rektangel 13">
            <a:extLst>
              <a:ext uri="{FF2B5EF4-FFF2-40B4-BE49-F238E27FC236}">
                <a16:creationId xmlns:a16="http://schemas.microsoft.com/office/drawing/2014/main" id="{E4C61775-6A38-2849-86E6-FB25FCD57918}"/>
              </a:ext>
            </a:extLst>
          </p:cNvPr>
          <p:cNvSpPr/>
          <p:nvPr/>
        </p:nvSpPr>
        <p:spPr>
          <a:xfrm rot="10800000">
            <a:off x="9247908" y="-15078"/>
            <a:ext cx="3780825" cy="1305499"/>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5" name="textruta 14">
            <a:extLst>
              <a:ext uri="{FF2B5EF4-FFF2-40B4-BE49-F238E27FC236}">
                <a16:creationId xmlns:a16="http://schemas.microsoft.com/office/drawing/2014/main" id="{79705F16-BED9-4D41-ADBA-9B1C88EEE670}"/>
              </a:ext>
            </a:extLst>
          </p:cNvPr>
          <p:cNvSpPr txBox="1"/>
          <p:nvPr/>
        </p:nvSpPr>
        <p:spPr>
          <a:xfrm>
            <a:off x="9431672" y="152871"/>
            <a:ext cx="3711026" cy="1015663"/>
          </a:xfrm>
          <a:prstGeom prst="rect">
            <a:avLst/>
          </a:prstGeom>
          <a:noFill/>
        </p:spPr>
        <p:txBody>
          <a:bodyPr wrap="square">
            <a:spAutoFit/>
          </a:bodyPr>
          <a:lstStyle/>
          <a:p>
            <a:r>
              <a:rPr lang="sv-SE" sz="2000" dirty="0">
                <a:solidFill>
                  <a:schemeClr val="bg1"/>
                </a:solidFill>
                <a:latin typeface="Arial Narrow" panose="020B0604020202020204" pitchFamily="34" charset="0"/>
                <a:cs typeface="Arial Narrow" panose="020B0604020202020204" pitchFamily="34" charset="0"/>
              </a:rPr>
              <a:t>1. Vad ser du på bilden? </a:t>
            </a:r>
          </a:p>
          <a:p>
            <a:r>
              <a:rPr lang="sv-SE" sz="2000" dirty="0">
                <a:solidFill>
                  <a:schemeClr val="bg1"/>
                </a:solidFill>
                <a:latin typeface="Arial Narrow" panose="020B0604020202020204" pitchFamily="34" charset="0"/>
                <a:cs typeface="Arial Narrow" panose="020B0604020202020204" pitchFamily="34" charset="0"/>
              </a:rPr>
              <a:t>2. Vad tänker du om bilden och</a:t>
            </a:r>
            <a:br>
              <a:rPr lang="sv-SE" sz="2000" dirty="0">
                <a:solidFill>
                  <a:schemeClr val="bg1"/>
                </a:solidFill>
                <a:latin typeface="Arial Narrow" panose="020B0604020202020204" pitchFamily="34" charset="0"/>
                <a:cs typeface="Arial Narrow" panose="020B0604020202020204" pitchFamily="34" charset="0"/>
              </a:rPr>
            </a:br>
            <a:r>
              <a:rPr lang="sv-SE" sz="2000" dirty="0">
                <a:solidFill>
                  <a:schemeClr val="bg1"/>
                </a:solidFill>
                <a:latin typeface="Arial Narrow" panose="020B0604020202020204" pitchFamily="34" charset="0"/>
                <a:cs typeface="Arial Narrow" panose="020B0604020202020204" pitchFamily="34" charset="0"/>
              </a:rPr>
              <a:t>väcker den några frågor?</a:t>
            </a:r>
          </a:p>
        </p:txBody>
      </p:sp>
    </p:spTree>
    <p:extLst>
      <p:ext uri="{BB962C8B-B14F-4D97-AF65-F5344CB8AC3E}">
        <p14:creationId xmlns:p14="http://schemas.microsoft.com/office/powerpoint/2010/main" val="409049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Untitled"/>
        <p:cNvGrpSpPr/>
        <p:nvPr/>
      </p:nvGrpSpPr>
      <p:grpSpPr>
        <a:xfrm>
          <a:off x="0" y="0"/>
          <a:ext cx="0" cy="0"/>
          <a:chOff x="0" y="0"/>
          <a:chExt cx="0" cy="0"/>
        </a:xfrm>
      </p:grpSpPr>
      <p:pic>
        <p:nvPicPr>
          <p:cNvPr id="2" name="Onlinemedia 1" descr="LÄDER: KEMIKALIER SOM DÖDAR">
            <a:hlinkClick r:id="" action="ppaction://media"/>
            <a:extLst>
              <a:ext uri="{FF2B5EF4-FFF2-40B4-BE49-F238E27FC236}">
                <a16:creationId xmlns:a16="http://schemas.microsoft.com/office/drawing/2014/main" id="{EE829357-D710-7349-AC1E-F316CC7FEAB7}"/>
              </a:ext>
            </a:extLst>
          </p:cNvPr>
          <p:cNvPicPr>
            <a:picLocks noRot="1" noChangeAspect="1"/>
          </p:cNvPicPr>
          <p:nvPr>
            <a:videoFile r:link="rId1"/>
          </p:nvPr>
        </p:nvPicPr>
        <p:blipFill>
          <a:blip r:embed="rId4"/>
          <a:stretch>
            <a:fillRect/>
          </a:stretch>
        </p:blipFill>
        <p:spPr>
          <a:xfrm>
            <a:off x="0" y="0"/>
            <a:ext cx="13011150" cy="7351300"/>
          </a:xfrm>
          <a:prstGeom prst="rect">
            <a:avLst/>
          </a:prstGeom>
        </p:spPr>
      </p:pic>
    </p:spTree>
    <p:extLst>
      <p:ext uri="{BB962C8B-B14F-4D97-AF65-F5344CB8AC3E}">
        <p14:creationId xmlns:p14="http://schemas.microsoft.com/office/powerpoint/2010/main" val="85366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1" y="960838"/>
            <a:ext cx="6738849"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07A833D-7B6A-5B49-8FCA-A4EE25299AFA}"/>
              </a:ext>
            </a:extLst>
          </p:cNvPr>
          <p:cNvSpPr/>
          <p:nvPr/>
        </p:nvSpPr>
        <p:spPr>
          <a:xfrm>
            <a:off x="914447" y="866775"/>
            <a:ext cx="6885366"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FRÅN DJURHUD TILL LÄDER </a:t>
            </a:r>
            <a:endParaRPr sz="4500" b="1" dirty="0">
              <a:solidFill>
                <a:schemeClr val="bg1"/>
              </a:solidFill>
              <a:latin typeface="Arial Narrow" panose="020B0604020202020204" pitchFamily="34" charset="0"/>
              <a:cs typeface="Arial Narrow" panose="020B0604020202020204" pitchFamily="34" charset="0"/>
            </a:endParaRPr>
          </a:p>
        </p:txBody>
      </p:sp>
      <p:sp>
        <p:nvSpPr>
          <p:cNvPr id="16" name="textruta 15">
            <a:extLst>
              <a:ext uri="{FF2B5EF4-FFF2-40B4-BE49-F238E27FC236}">
                <a16:creationId xmlns:a16="http://schemas.microsoft.com/office/drawing/2014/main" id="{C33A5619-B9DC-484C-BBB6-4CFB49FD2F1E}"/>
              </a:ext>
            </a:extLst>
          </p:cNvPr>
          <p:cNvSpPr txBox="1"/>
          <p:nvPr/>
        </p:nvSpPr>
        <p:spPr>
          <a:xfrm>
            <a:off x="10483459" y="6973813"/>
            <a:ext cx="3033315" cy="307777"/>
          </a:xfrm>
          <a:prstGeom prst="rect">
            <a:avLst/>
          </a:prstGeom>
          <a:noFill/>
        </p:spPr>
        <p:txBody>
          <a:bodyPr wrap="square">
            <a:spAutoFit/>
          </a:bodyPr>
          <a:lstStyle/>
          <a:p>
            <a:r>
              <a:rPr lang="sv-SE" sz="1400" dirty="0">
                <a:solidFill>
                  <a:schemeClr val="bg1"/>
                </a:solidFill>
                <a:latin typeface="Arial" panose="020B0604020202020204" pitchFamily="34" charset="0"/>
                <a:cs typeface="Arial" panose="020B0604020202020204" pitchFamily="34" charset="0"/>
              </a:rPr>
              <a:t>Foto: </a:t>
            </a:r>
            <a:r>
              <a:rPr lang="sv-SE" sz="1400" dirty="0" err="1">
                <a:solidFill>
                  <a:schemeClr val="bg1"/>
                </a:solidFill>
                <a:latin typeface="Arial" panose="020B0604020202020204" pitchFamily="34" charset="0"/>
                <a:cs typeface="Arial" panose="020B0604020202020204" pitchFamily="34" charset="0"/>
              </a:rPr>
              <a:t>Kristof</a:t>
            </a:r>
            <a:r>
              <a:rPr lang="sv-SE" sz="1400" dirty="0">
                <a:solidFill>
                  <a:schemeClr val="bg1"/>
                </a:solidFill>
                <a:latin typeface="Arial" panose="020B0604020202020204" pitchFamily="34" charset="0"/>
                <a:cs typeface="Arial" panose="020B0604020202020204" pitchFamily="34" charset="0"/>
              </a:rPr>
              <a:t> Vadino/CCC</a:t>
            </a:r>
          </a:p>
        </p:txBody>
      </p:sp>
      <p:sp>
        <p:nvSpPr>
          <p:cNvPr id="15" name="Rektangel 14">
            <a:extLst>
              <a:ext uri="{FF2B5EF4-FFF2-40B4-BE49-F238E27FC236}">
                <a16:creationId xmlns:a16="http://schemas.microsoft.com/office/drawing/2014/main" id="{422A8296-38F8-2D45-B970-FF5A143CF9D7}"/>
              </a:ext>
            </a:extLst>
          </p:cNvPr>
          <p:cNvSpPr/>
          <p:nvPr/>
        </p:nvSpPr>
        <p:spPr>
          <a:xfrm>
            <a:off x="945061" y="1900463"/>
            <a:ext cx="7001697" cy="4710064"/>
          </a:xfrm>
          <a:prstGeom prst="rect">
            <a:avLst/>
          </a:prstGeom>
        </p:spPr>
        <p:txBody>
          <a:bodyPr spcFirstLastPara="0" lIns="95250" tIns="95250" rIns="95250" bIns="0" anchor="t"/>
          <a:lstStyle/>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Garvning</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Garvning är den process som gör att en djurhud blir till läder.</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Skapar stora mängder avloppsvatten och avfall. För att bearbeta 1 ton djurhudar krävs 500 kilo kemikalier. </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Risker i läderindustrin</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Garveriarbetare utsätts för många hälsofaror och säkerhetsrisker då de hanterar kemikalier och maskiner utan relevant utbildning. </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Kemikalierna släpps ofta ut i vattendrag och skadar både människan och miljö negativt. </a:t>
            </a:r>
            <a:br>
              <a:rPr lang="sv-SE" sz="2000" dirty="0">
                <a:solidFill>
                  <a:srgbClr val="1E1E1E"/>
                </a:solidFill>
                <a:latin typeface="Arial Narrow" panose="020B0604020202020204" pitchFamily="34" charset="0"/>
                <a:cs typeface="Arial Narrow" panose="020B0604020202020204" pitchFamily="34" charset="0"/>
              </a:rPr>
            </a:br>
            <a:endParaRPr lang="sv-SE" sz="2000" dirty="0">
              <a:solidFill>
                <a:srgbClr val="1E1E1E"/>
              </a:solidFill>
              <a:latin typeface="Arial Narrow" panose="020B0604020202020204" pitchFamily="34" charset="0"/>
              <a:cs typeface="Arial Narrow" panose="020B0604020202020204" pitchFamily="34" charset="0"/>
            </a:endParaRP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Andra risker inom läderindustrin är av låga löner, långa arbetsdagar och otrygga anställningar.</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p:txBody>
      </p:sp>
      <p:pic>
        <p:nvPicPr>
          <p:cNvPr id="3" name="Bildobjekt 2" descr="En bild som visar himmel, utomhus, person&#10;&#10;Automatiskt genererad beskrivning">
            <a:extLst>
              <a:ext uri="{FF2B5EF4-FFF2-40B4-BE49-F238E27FC236}">
                <a16:creationId xmlns:a16="http://schemas.microsoft.com/office/drawing/2014/main" id="{E319426D-3BDE-F049-9C3A-8652EEC4645D}"/>
              </a:ext>
            </a:extLst>
          </p:cNvPr>
          <p:cNvPicPr>
            <a:picLocks noChangeAspect="1"/>
          </p:cNvPicPr>
          <p:nvPr/>
        </p:nvPicPr>
        <p:blipFill rotWithShape="1">
          <a:blip r:embed="rId3">
            <a:extLst>
              <a:ext uri="{28A0092B-C50C-407E-A947-70E740481C1C}">
                <a14:useLocalDpi xmlns:a14="http://schemas.microsoft.com/office/drawing/2010/main" val="0"/>
              </a:ext>
            </a:extLst>
          </a:blip>
          <a:srcRect l="17623" t="14091"/>
          <a:stretch/>
        </p:blipFill>
        <p:spPr>
          <a:xfrm>
            <a:off x="8185355" y="0"/>
            <a:ext cx="4824706" cy="3352699"/>
          </a:xfrm>
          <a:prstGeom prst="rect">
            <a:avLst/>
          </a:prstGeom>
        </p:spPr>
      </p:pic>
      <p:pic>
        <p:nvPicPr>
          <p:cNvPr id="6" name="Bildobjekt 5" descr="En bild som visar växt, utomhus&#10;&#10;Automatiskt genererad beskrivning">
            <a:extLst>
              <a:ext uri="{FF2B5EF4-FFF2-40B4-BE49-F238E27FC236}">
                <a16:creationId xmlns:a16="http://schemas.microsoft.com/office/drawing/2014/main" id="{DF3769B6-AB8A-0A4B-A7B6-AF9CB59FC434}"/>
              </a:ext>
            </a:extLst>
          </p:cNvPr>
          <p:cNvPicPr>
            <a:picLocks noChangeAspect="1"/>
          </p:cNvPicPr>
          <p:nvPr/>
        </p:nvPicPr>
        <p:blipFill rotWithShape="1">
          <a:blip r:embed="rId4">
            <a:extLst>
              <a:ext uri="{28A0092B-C50C-407E-A947-70E740481C1C}">
                <a14:useLocalDpi xmlns:a14="http://schemas.microsoft.com/office/drawing/2010/main" val="0"/>
              </a:ext>
            </a:extLst>
          </a:blip>
          <a:srcRect l="8752"/>
          <a:stretch/>
        </p:blipFill>
        <p:spPr>
          <a:xfrm>
            <a:off x="8185355" y="3202887"/>
            <a:ext cx="5002169" cy="4112313"/>
          </a:xfrm>
          <a:prstGeom prst="rect">
            <a:avLst/>
          </a:prstGeom>
        </p:spPr>
      </p:pic>
      <p:sp>
        <p:nvSpPr>
          <p:cNvPr id="18" name="Rektangel 17">
            <a:extLst>
              <a:ext uri="{FF2B5EF4-FFF2-40B4-BE49-F238E27FC236}">
                <a16:creationId xmlns:a16="http://schemas.microsoft.com/office/drawing/2014/main" id="{9D1C43E2-85AB-4C43-8DD4-CF2AE4790423}"/>
              </a:ext>
            </a:extLst>
          </p:cNvPr>
          <p:cNvSpPr/>
          <p:nvPr/>
        </p:nvSpPr>
        <p:spPr>
          <a:xfrm rot="10800000">
            <a:off x="-1089" y="6958738"/>
            <a:ext cx="13011150" cy="371959"/>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46EC688C-7D97-4D41-8A75-AA6942C15597}"/>
              </a:ext>
            </a:extLst>
          </p:cNvPr>
          <p:cNvSpPr/>
          <p:nvPr/>
        </p:nvSpPr>
        <p:spPr>
          <a:xfrm>
            <a:off x="10443408" y="6958737"/>
            <a:ext cx="2609287" cy="387459"/>
          </a:xfrm>
          <a:prstGeom prst="rect">
            <a:avLst/>
          </a:prstGeom>
          <a:effectLst/>
        </p:spPr>
        <p:txBody>
          <a:bodyPr spcFirstLastPara="0" lIns="95250" tIns="95250" rIns="95250" bIns="0" anchor="t"/>
          <a:lstStyle/>
          <a:p>
            <a:pPr hangingPunct="0">
              <a:lnSpc>
                <a:spcPct val="83333"/>
              </a:lnSpc>
              <a:spcBef>
                <a:spcPct val="6667"/>
              </a:spcBef>
            </a:pPr>
            <a:r>
              <a:rPr lang="sv-SE" sz="1400" dirty="0">
                <a:solidFill>
                  <a:srgbClr val="FFFFFF"/>
                </a:solidFill>
                <a:latin typeface="Trade Gothic LT Std Cn"/>
                <a:ea typeface="+mn-ea"/>
                <a:cs typeface="Trade Gothic LT Std Cn"/>
              </a:rPr>
              <a:t>Foto</a:t>
            </a:r>
            <a:r>
              <a:rPr sz="1400" dirty="0">
                <a:solidFill>
                  <a:srgbClr val="FFFFFF"/>
                </a:solidFill>
                <a:latin typeface="Trade Gothic LT Std Cn"/>
                <a:ea typeface="+mn-ea"/>
                <a:cs typeface="Trade Gothic LT Std Cn"/>
              </a:rPr>
              <a:t>: </a:t>
            </a:r>
            <a:r>
              <a:rPr lang="sv-SE" sz="1400" dirty="0">
                <a:solidFill>
                  <a:srgbClr val="FFFFFF"/>
                </a:solidFill>
                <a:latin typeface="Trade Gothic LT Std Cn"/>
                <a:cs typeface="Trade Gothic LT Std Cn"/>
              </a:rPr>
              <a:t>David Lundmark/Dagens Arbete</a:t>
            </a:r>
            <a:endParaRPr sz="1400" dirty="0">
              <a:solidFill>
                <a:srgbClr val="FFFFFF"/>
              </a:solidFill>
              <a:latin typeface="Trade Gothic LT Std Cn"/>
              <a:ea typeface="+mn-ea"/>
              <a:cs typeface="Trade Gothic LT Std Cn"/>
            </a:endParaRPr>
          </a:p>
        </p:txBody>
      </p:sp>
      <p:sp>
        <p:nvSpPr>
          <p:cNvPr id="19" name="Rektangel 18">
            <a:extLst>
              <a:ext uri="{FF2B5EF4-FFF2-40B4-BE49-F238E27FC236}">
                <a16:creationId xmlns:a16="http://schemas.microsoft.com/office/drawing/2014/main" id="{978AA46C-4796-B744-B73E-641355BFDCEF}"/>
              </a:ext>
            </a:extLst>
          </p:cNvPr>
          <p:cNvSpPr/>
          <p:nvPr/>
        </p:nvSpPr>
        <p:spPr>
          <a:xfrm rot="10800000">
            <a:off x="8185355" y="6135471"/>
            <a:ext cx="4824706" cy="838342"/>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4272BF63-D27C-1043-8A85-6A9D9B768611}"/>
              </a:ext>
            </a:extLst>
          </p:cNvPr>
          <p:cNvSpPr/>
          <p:nvPr/>
        </p:nvSpPr>
        <p:spPr>
          <a:xfrm>
            <a:off x="8335232" y="6181215"/>
            <a:ext cx="5002170" cy="1000629"/>
          </a:xfrm>
          <a:prstGeom prst="rect">
            <a:avLst/>
          </a:prstGeom>
        </p:spPr>
        <p:txBody>
          <a:bodyPr spcFirstLastPara="0" lIns="95250" tIns="95250" rIns="95250" bIns="0" anchor="t"/>
          <a:lstStyle/>
          <a:p>
            <a:pPr hangingPunct="0">
              <a:lnSpc>
                <a:spcPct val="83333"/>
              </a:lnSpc>
              <a:spcBef>
                <a:spcPct val="6667"/>
              </a:spcBef>
            </a:pPr>
            <a:r>
              <a:rPr lang="sv-SE" sz="1600" dirty="0">
                <a:solidFill>
                  <a:schemeClr val="bg1"/>
                </a:solidFill>
                <a:latin typeface="Arial Narrow" panose="020B0604020202020204" pitchFamily="34" charset="0"/>
                <a:cs typeface="Arial Narrow" panose="020B0604020202020204" pitchFamily="34" charset="0"/>
              </a:rPr>
              <a:t>Kemikalierna förorenar också grundvattnet. Föroreningarna</a:t>
            </a:r>
          </a:p>
          <a:p>
            <a:pPr hangingPunct="0">
              <a:lnSpc>
                <a:spcPct val="83333"/>
              </a:lnSpc>
              <a:spcBef>
                <a:spcPct val="6667"/>
              </a:spcBef>
            </a:pPr>
            <a:r>
              <a:rPr lang="sv-SE" sz="1600" dirty="0">
                <a:solidFill>
                  <a:schemeClr val="bg1"/>
                </a:solidFill>
                <a:latin typeface="Arial Narrow" panose="020B0604020202020204" pitchFamily="34" charset="0"/>
                <a:cs typeface="Arial Narrow" panose="020B0604020202020204" pitchFamily="34" charset="0"/>
              </a:rPr>
              <a:t>har t.ex. bidragit till att </a:t>
            </a:r>
            <a:r>
              <a:rPr lang="sv-SE" sz="1600" dirty="0" err="1">
                <a:solidFill>
                  <a:schemeClr val="bg1"/>
                </a:solidFill>
                <a:latin typeface="Arial Narrow" panose="020B0604020202020204" pitchFamily="34" charset="0"/>
                <a:cs typeface="Arial Narrow" panose="020B0604020202020204" pitchFamily="34" charset="0"/>
              </a:rPr>
              <a:t>Burigangafloden</a:t>
            </a:r>
            <a:r>
              <a:rPr lang="sv-SE" sz="1600" dirty="0">
                <a:solidFill>
                  <a:schemeClr val="bg1"/>
                </a:solidFill>
                <a:latin typeface="Arial Narrow" panose="020B0604020202020204" pitchFamily="34" charset="0"/>
                <a:cs typeface="Arial Narrow" panose="020B0604020202020204" pitchFamily="34" charset="0"/>
              </a:rPr>
              <a:t> i Bangladesh har biologiskt dödförklarats. </a:t>
            </a:r>
          </a:p>
          <a:p>
            <a:pPr hangingPunct="0">
              <a:lnSpc>
                <a:spcPct val="83333"/>
              </a:lnSpc>
              <a:spcBef>
                <a:spcPct val="6667"/>
              </a:spcBef>
            </a:pPr>
            <a:endParaRPr lang="sv-SE" sz="1600" dirty="0">
              <a:solidFill>
                <a:schemeClr val="bg1"/>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372717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CB3B415-F521-9E45-8089-507C4F627113}"/>
              </a:ext>
            </a:extLst>
          </p:cNvPr>
          <p:cNvPicPr>
            <a:picLocks noChangeAspect="1"/>
          </p:cNvPicPr>
          <p:nvPr/>
        </p:nvPicPr>
        <p:blipFill rotWithShape="1">
          <a:blip r:embed="rId3">
            <a:alphaModFix amt="28000"/>
            <a:extLst>
              <a:ext uri="{28A0092B-C50C-407E-A947-70E740481C1C}">
                <a14:useLocalDpi xmlns:a14="http://schemas.microsoft.com/office/drawing/2010/main" val="0"/>
              </a:ext>
            </a:extLst>
          </a:blip>
          <a:srcRect t="23346" r="21757" b="9728"/>
          <a:stretch/>
        </p:blipFill>
        <p:spPr>
          <a:xfrm>
            <a:off x="182235" y="-336245"/>
            <a:ext cx="12834776" cy="7315200"/>
          </a:xfrm>
          <a:prstGeom prst="rect">
            <a:avLst/>
          </a:prstGeom>
        </p:spPr>
      </p:pic>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B5435195-3686-4645-9BAB-E3F553430E08}"/>
              </a:ext>
            </a:extLst>
          </p:cNvPr>
          <p:cNvSpPr/>
          <p:nvPr/>
        </p:nvSpPr>
        <p:spPr>
          <a:xfrm>
            <a:off x="945062" y="960838"/>
            <a:ext cx="6325893"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323DB585-BF2B-474A-89F8-5D38F5E4ED39}"/>
              </a:ext>
            </a:extLst>
          </p:cNvPr>
          <p:cNvSpPr/>
          <p:nvPr/>
        </p:nvSpPr>
        <p:spPr>
          <a:xfrm>
            <a:off x="914446" y="866775"/>
            <a:ext cx="6356509"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VAD ÄR GREENWASHING?</a:t>
            </a:r>
            <a:endParaRPr sz="4500" b="1" dirty="0">
              <a:solidFill>
                <a:schemeClr val="bg1"/>
              </a:solidFill>
              <a:latin typeface="Arial Narrow" panose="020B0604020202020204" pitchFamily="34" charset="0"/>
              <a:cs typeface="Arial Narrow" panose="020B0604020202020204" pitchFamily="34" charset="0"/>
            </a:endParaRPr>
          </a:p>
        </p:txBody>
      </p:sp>
      <p:sp>
        <p:nvSpPr>
          <p:cNvPr id="12" name="Rektangel 11">
            <a:extLst>
              <a:ext uri="{FF2B5EF4-FFF2-40B4-BE49-F238E27FC236}">
                <a16:creationId xmlns:a16="http://schemas.microsoft.com/office/drawing/2014/main" id="{27775A15-6690-E84A-82C5-BF00317A3D06}"/>
              </a:ext>
            </a:extLst>
          </p:cNvPr>
          <p:cNvSpPr/>
          <p:nvPr/>
        </p:nvSpPr>
        <p:spPr>
          <a:xfrm rot="5400000">
            <a:off x="-3458092" y="3455326"/>
            <a:ext cx="7315202" cy="404544"/>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EA234FB-67F5-CB4C-8771-A0756EF5BBF4}"/>
              </a:ext>
            </a:extLst>
          </p:cNvPr>
          <p:cNvSpPr/>
          <p:nvPr/>
        </p:nvSpPr>
        <p:spPr>
          <a:xfrm rot="5400000">
            <a:off x="3454966" y="-1088606"/>
            <a:ext cx="1900840" cy="8007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690BAD20-F626-E046-8BA2-929B33D4D0CF}"/>
              </a:ext>
            </a:extLst>
          </p:cNvPr>
          <p:cNvSpPr/>
          <p:nvPr/>
        </p:nvSpPr>
        <p:spPr>
          <a:xfrm rot="5400000">
            <a:off x="4281100" y="1071522"/>
            <a:ext cx="1417842" cy="8282771"/>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5090FE67-E485-374F-BF23-4AC665F630CC}"/>
              </a:ext>
            </a:extLst>
          </p:cNvPr>
          <p:cNvSpPr/>
          <p:nvPr/>
        </p:nvSpPr>
        <p:spPr>
          <a:xfrm>
            <a:off x="945060" y="2134509"/>
            <a:ext cx="8186347" cy="3627583"/>
          </a:xfrm>
          <a:prstGeom prst="rect">
            <a:avLst/>
          </a:prstGeom>
        </p:spPr>
        <p:txBody>
          <a:bodyPr spcFirstLastPara="0" lIns="95250" tIns="95250" rIns="95250" bIns="0" anchor="t"/>
          <a:lstStyle/>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Att framställa något som bättre för miljön än vad det i själva verket är.</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i="1" dirty="0">
                <a:solidFill>
                  <a:srgbClr val="1E1E1E"/>
                </a:solidFill>
                <a:latin typeface="Arial Narrow" panose="020B0604020202020204" pitchFamily="34" charset="0"/>
                <a:cs typeface="Arial Narrow" panose="020B0604020202020204" pitchFamily="34" charset="0"/>
              </a:rPr>
              <a:t>och/eller</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Att leda uppmärksamhet bort från något dåligt till något "bra" för miljön.</a:t>
            </a:r>
          </a:p>
          <a:p>
            <a:pPr hangingPunct="0">
              <a:lnSpc>
                <a:spcPct val="83333"/>
              </a:lnSpc>
              <a:spcBef>
                <a:spcPct val="6667"/>
              </a:spcBef>
            </a:pPr>
            <a:endParaRPr lang="sv-SE" sz="2000" b="1"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b="1"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b="1"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dirty="0">
                <a:solidFill>
                  <a:schemeClr val="bg1"/>
                </a:solidFill>
                <a:latin typeface="Arial Narrow" panose="020B0604020202020204" pitchFamily="34" charset="0"/>
                <a:cs typeface="Arial Narrow" panose="020B0604020202020204" pitchFamily="34" charset="0"/>
              </a:rPr>
              <a:t>”Nära hälften av miljöpåståenden i reklam saknar grund” </a:t>
            </a:r>
            <a:r>
              <a:rPr lang="sv-SE" sz="1400" dirty="0">
                <a:solidFill>
                  <a:schemeClr val="bg1"/>
                </a:solidFill>
                <a:latin typeface="Arial Narrow" panose="020B0604020202020204" pitchFamily="34" charset="0"/>
                <a:cs typeface="Arial Narrow" panose="020B0604020202020204" pitchFamily="34" charset="0"/>
              </a:rPr>
              <a:t>(Granskning av Konsumentverket, 2021)</a:t>
            </a:r>
          </a:p>
          <a:p>
            <a:pPr hangingPunct="0">
              <a:lnSpc>
                <a:spcPct val="83333"/>
              </a:lnSpc>
              <a:spcBef>
                <a:spcPct val="6667"/>
              </a:spcBef>
            </a:pPr>
            <a:endParaRPr lang="sv-SE" sz="2000" dirty="0">
              <a:solidFill>
                <a:schemeClr val="bg1"/>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dirty="0">
                <a:solidFill>
                  <a:schemeClr val="bg1"/>
                </a:solidFill>
                <a:latin typeface="Arial Narrow" panose="020B0604020202020204" pitchFamily="34" charset="0"/>
                <a:cs typeface="Arial Narrow" panose="020B0604020202020204" pitchFamily="34" charset="0"/>
              </a:rPr>
              <a:t>Marknadsföringslagen slår fast att företag måste kunna bevisa det de påstår är sant. Det är till exempel inte tillåtet för företag att säga att vad som helst är ”hållbart”. </a:t>
            </a:r>
            <a:endParaRPr sz="2250" dirty="0">
              <a:solidFill>
                <a:srgbClr val="1E1E1E"/>
              </a:solidFill>
              <a:latin typeface="Trade Gothic LT Std Cn"/>
              <a:ea typeface="+mn-ea"/>
              <a:cs typeface="Trade Gothic LT Std Cn"/>
            </a:endParaRPr>
          </a:p>
        </p:txBody>
      </p:sp>
    </p:spTree>
    <p:extLst>
      <p:ext uri="{BB962C8B-B14F-4D97-AF65-F5344CB8AC3E}">
        <p14:creationId xmlns:p14="http://schemas.microsoft.com/office/powerpoint/2010/main" val="1180257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BB676EF3F648048B5AEBE0ADE532136" ma:contentTypeVersion="13" ma:contentTypeDescription="Skapa ett nytt dokument." ma:contentTypeScope="" ma:versionID="d381140cbd05a58bb36c05aef88a1beb">
  <xsd:schema xmlns:xsd="http://www.w3.org/2001/XMLSchema" xmlns:xs="http://www.w3.org/2001/XMLSchema" xmlns:p="http://schemas.microsoft.com/office/2006/metadata/properties" xmlns:ns2="82dfba9f-d56b-4d04-9cec-3defe54c261c" xmlns:ns3="58a07ec1-7550-483a-8849-b3bffa39a5f1" targetNamespace="http://schemas.microsoft.com/office/2006/metadata/properties" ma:root="true" ma:fieldsID="d8ef0c6ba2e99b035dacd951ae56796a" ns2:_="" ns3:_="">
    <xsd:import namespace="82dfba9f-d56b-4d04-9cec-3defe54c261c"/>
    <xsd:import namespace="58a07ec1-7550-483a-8849-b3bffa39a5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dfba9f-d56b-4d04-9cec-3defe54c26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a07ec1-7550-483a-8849-b3bffa39a5f1"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9BCF4C-F8A9-459F-8BAA-F8C561183D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dfba9f-d56b-4d04-9cec-3defe54c261c"/>
    <ds:schemaRef ds:uri="58a07ec1-7550-483a-8849-b3bffa39a5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7CE135-5438-493C-9912-476D8A4F0BDA}">
  <ds:schemaRefs>
    <ds:schemaRef ds:uri="http://schemas.microsoft.com/sharepoint/v3/contenttype/forms"/>
  </ds:schemaRefs>
</ds:datastoreItem>
</file>

<file path=customXml/itemProps3.xml><?xml version="1.0" encoding="utf-8"?>
<ds:datastoreItem xmlns:ds="http://schemas.openxmlformats.org/officeDocument/2006/customXml" ds:itemID="{1BC91B1A-758E-4C06-B9E0-0E8F9A5BBD6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2091</Words>
  <Application>Microsoft Macintosh PowerPoint</Application>
  <PresentationFormat>Anpassad</PresentationFormat>
  <Paragraphs>167</Paragraphs>
  <Slides>30</Slides>
  <Notes>30</Notes>
  <HiddenSlides>0</HiddenSlides>
  <MMClips>2</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30</vt:i4>
      </vt:variant>
    </vt:vector>
  </HeadingPairs>
  <TitlesOfParts>
    <vt:vector size="35" baseType="lpstr">
      <vt:lpstr>Arial Narrow</vt:lpstr>
      <vt:lpstr>Arial</vt:lpstr>
      <vt:lpstr>Calibri</vt:lpstr>
      <vt:lpstr>Trade Gothic LT Std Cn</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
  <cp:lastModifiedBy/>
  <cp:revision>7</cp:revision>
  <dcterms:created xsi:type="dcterms:W3CDTF">2021-11-17T14:40:35Z</dcterms:created>
  <dcterms:modified xsi:type="dcterms:W3CDTF">2023-02-15T13:38:10Z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0x0101006BB676EF3F648048B5AEBE0ADE532136</vt:lpwstr>
  </property>
</Properties>
</file>