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4"/>
  </p:sldMasterIdLst>
  <p:notesMasterIdLst>
    <p:notesMasterId r:id="rId19"/>
  </p:notesMasterIdLst>
  <p:sldIdLst>
    <p:sldId id="256" r:id="rId5"/>
    <p:sldId id="384" r:id="rId6"/>
    <p:sldId id="414" r:id="rId7"/>
    <p:sldId id="354" r:id="rId8"/>
    <p:sldId id="412" r:id="rId9"/>
    <p:sldId id="388" r:id="rId10"/>
    <p:sldId id="417" r:id="rId11"/>
    <p:sldId id="420" r:id="rId12"/>
    <p:sldId id="418" r:id="rId13"/>
    <p:sldId id="421" r:id="rId14"/>
    <p:sldId id="422" r:id="rId15"/>
    <p:sldId id="400" r:id="rId16"/>
    <p:sldId id="413" r:id="rId17"/>
    <p:sldId id="399" r:id="rId18"/>
  </p:sldIdLst>
  <p:sldSz cx="13011150" cy="7315200"/>
  <p:notesSz cx="6858000" cy="9144000"/>
  <p:embeddedFontLst>
    <p:embeddedFont>
      <p:font typeface="Arial Narrow" panose="020B060402020202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rade Gothic LT Std Cn" pitchFamily="2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amnlöst avsnitt" id="{5FA11941-EB09-43F8-9D50-15D6889FEA17}">
          <p14:sldIdLst>
            <p14:sldId id="256"/>
            <p14:sldId id="384"/>
            <p14:sldId id="414"/>
            <p14:sldId id="354"/>
            <p14:sldId id="412"/>
            <p14:sldId id="388"/>
            <p14:sldId id="417"/>
            <p14:sldId id="420"/>
            <p14:sldId id="418"/>
            <p14:sldId id="421"/>
            <p14:sldId id="422"/>
            <p14:sldId id="400"/>
            <p14:sldId id="413"/>
            <p14:sldId id="3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Författare" initials="E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6025"/>
    <a:srgbClr val="FBD349"/>
    <a:srgbClr val="1E1E1E"/>
    <a:srgbClr val="111528"/>
    <a:srgbClr val="F4F4F4"/>
    <a:srgbClr val="E98AC1"/>
    <a:srgbClr val="2D4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883B8E-CDB7-494D-827E-E9838A75AFC9}" v="5" dt="2021-12-21T12:41:29.447"/>
  </p1510:revLst>
</p1510:revInfo>
</file>

<file path=ppt/tableStyles.xml><?xml version="1.0" encoding="utf-8"?>
<a:tblStyleLst xmlns:a="http://schemas.openxmlformats.org/drawingml/2006/main" def="{ECEABFD6-DEF5-4B08-A064-399E52D03A91}">
  <a:tblStyle styleId="{ECEABFD6-DEF5-4B08-A064-399E52D03A91}" styleName="Visme - Default">
    <a:wholeTbl>
      <a:tcTxStyle>
        <a:fontRef idx="minor">
          <a:prstClr val="black"/>
        </a:fontRef>
        <a:prstClr val="black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rgbClr val="EAF3F3"/>
          </a:solidFill>
        </a:fill>
      </a:tcStyle>
    </a:band2H>
    <a:firstRow>
      <a:tcTxStyle>
        <a:fontRef idx="minor">
          <a:srgbClr val="FFFFFF"/>
        </a:fontRef>
        <a:srgbClr val="FFFFFF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4682B4"/>
          </a:solidFill>
        </a:fill>
      </a:tcStyle>
    </a:firstRow>
  </a:tblStyle>
  <a:tblStyle styleId="{250974F7-19B4-4E8B-8F88-A368280DB3C5}" styleName="Visme - Dark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34495E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34495E"/>
              </a:solidFill>
            </a:ln>
          </a:bottom>
          <a:insideH>
            <a:ln w="12700" cmpd="sng">
              <a:solidFill>
                <a:srgbClr val="34495E"/>
              </a:solidFill>
            </a:ln>
          </a:insideH>
          <a:insideV>
            <a:ln w="12700" cmpd="sng">
              <a:solidFill>
                <a:srgbClr val="34495E"/>
              </a:solidFill>
            </a:ln>
          </a:insideV>
        </a:tcBdr>
        <a:fill>
          <a:solidFill>
            <a:srgbClr val="34495E"/>
          </a:solidFill>
        </a:fill>
      </a:tcStyle>
    </a:wholeTbl>
    <a:firstRow>
      <a:tcTxStyle>
        <a:fontRef idx="minor">
          <a:srgbClr val="DDDD55"/>
        </a:fontRef>
        <a:srgbClr val="DDDD55"/>
      </a:tcTxStyle>
      <a:tcStyle>
        <a:tcBdr/>
      </a:tcStyle>
    </a:firstRow>
  </a:tblStyle>
  <a:tblStyle styleId="{D6B0A444-BE85-4B0B-AF8B-2701F9732221}" styleName="Visme - Light">
    <a:wholeTbl>
      <a:tcTxStyle>
        <a:fontRef idx="minor">
          <a:srgbClr val="818181"/>
        </a:fontRef>
        <a:srgbClr val="818181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DAE4EA"/>
          </a:solidFill>
        </a:fill>
      </a:tcStyle>
    </a:wholeTbl>
    <a:firstRow>
      <a:tcTxStyle b="on">
        <a:fontRef idx="minor">
          <a:srgbClr val="818181"/>
        </a:fontRef>
        <a:srgbClr val="818181"/>
      </a:tcTxStyle>
      <a:tcStyle>
        <a:tcBdr/>
      </a:tcStyle>
    </a:firstRow>
  </a:tblStyle>
  <a:tblStyle styleId="{D801C701-60A8-4CDB-9F91-86469C498BE4}" styleName="Visme - Dark with blue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717274"/>
          </a:solidFill>
        </a:fill>
      </a:tcStyle>
    </a:wholeTbl>
    <a:firstRow>
      <a:tcTxStyle b="on">
        <a:fontRef idx="minor">
          <a:srgbClr val="FFFFFF"/>
        </a:fontRef>
        <a:srgbClr val="FFFFFF"/>
      </a:tcTxStyle>
      <a:tcStyle>
        <a:tcBdr/>
        <a:fill>
          <a:solidFill>
            <a:srgbClr val="40A0F7"/>
          </a:solidFill>
        </a:fill>
      </a:tcStyle>
    </a:firstRow>
  </a:tblStyle>
  <a:tblStyle styleId="{CB79AEA9-4FA3-4525-A49E-7F1D2E6B107D}" styleName="Visme - Blue with Navy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3498DB"/>
          </a:solidFill>
        </a:fill>
      </a:tcStyle>
    </a:wholeTbl>
    <a:firstRow>
      <a:tcStyle>
        <a:tcBdr/>
        <a:fill>
          <a:solidFill>
            <a:srgbClr val="343F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436" autoAdjust="0"/>
    <p:restoredTop sz="94050"/>
  </p:normalViewPr>
  <p:slideViewPr>
    <p:cSldViewPr snapToGrid="0">
      <p:cViewPr varScale="1">
        <p:scale>
          <a:sx n="82" d="100"/>
          <a:sy n="82" d="100"/>
        </p:scale>
        <p:origin x="16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429A-90FE-4F33-893D-5F2AADB556A3}" type="datetimeFigureOut">
              <a:rPr lang="en-US"/>
              <a:t>2/15/23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7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Film om bankindustrin: </a:t>
            </a: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www.youtube.com</a:t>
            </a:r>
            <a:r>
              <a:rPr lang="sv-SE" dirty="0"/>
              <a:t>/</a:t>
            </a:r>
            <a:r>
              <a:rPr lang="sv-SE" dirty="0" err="1"/>
              <a:t>watch?v</a:t>
            </a:r>
            <a:r>
              <a:rPr lang="sv-SE"/>
              <a:t>=Z_hCiBqd6Xc&amp;list=PLrgvq-ymFLTz-yT6OcFl41VHN7LYhtSeo&amp;index=4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62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66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56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84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 dirty="0"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5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56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72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Film om elektronikbranschen: </a:t>
            </a: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www.youtube.com</a:t>
            </a:r>
            <a:r>
              <a:rPr lang="sv-SE" dirty="0"/>
              <a:t>/</a:t>
            </a:r>
            <a:r>
              <a:rPr lang="sv-SE" dirty="0" err="1"/>
              <a:t>watch?v</a:t>
            </a:r>
            <a:r>
              <a:rPr lang="sv-SE" dirty="0"/>
              <a:t>=LU__</a:t>
            </a:r>
            <a:r>
              <a:rPr lang="sv-SE" dirty="0" err="1"/>
              <a:t>bgohiBY&amp;list</a:t>
            </a:r>
            <a:r>
              <a:rPr lang="sv-SE" dirty="0"/>
              <a:t>=PLrgvq-ymFLTz-yT6OcFl41VHN7LYhtSeo&amp;index=1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3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60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9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31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1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7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sv-SE" smtClean="0"/>
              <a:t>2023-02-15</a:t>
            </a:fld>
            <a:endParaRPr/>
          </a:p>
        </p:txBody>
      </p:sp>
      <p:sp>
        <p:nvSpPr>
          <p:cNvPr id="5" name="Bottom colontit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0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3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2/15/23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2/15/23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2/15/23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9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2/15/23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0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2/15/23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2/15/23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2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2436-246E-C341-8F9A-0B4F34C07184}" type="datetimeFigureOut">
              <a:rPr lang="en-US" smtClean="0"/>
              <a:pPr/>
              <a:t>2/15/23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943E6-0357-1B40-8726-50F09ABBA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0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_hCiBqd6Xc?feature=oembed" TargetMode="Externa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airfinanceguide.s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U__bgohiBY?feature=oembed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pecial.aftonbladet.se/blodsbatterier/" TargetMode="External"/><Relationship Id="rId4" Type="http://schemas.openxmlformats.org/officeDocument/2006/relationships/hyperlink" Target="https://tv.aftonbladet.se/video/239289/folj-med-ner-i-helveteshaale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Title copy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nskande gymnasielever.jp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266700" y="-95250"/>
            <a:ext cx="13620750" cy="7453313"/>
          </a:xfrm>
          <a:prstGeom prst="rect">
            <a:avLst/>
          </a:prstGeom>
        </p:spPr>
      </p:pic>
      <p:pic>
        <p:nvPicPr>
          <p:cNvPr id="3" name="Ung_Media_Sverige_logotyp_vit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934298" y="3448072"/>
            <a:ext cx="698785" cy="490423"/>
          </a:xfrm>
          <a:prstGeom prst="rect">
            <a:avLst/>
          </a:prstGeom>
        </p:spPr>
      </p:pic>
      <p:pic>
        <p:nvPicPr>
          <p:cNvPr id="4" name="FA_logo_vit_transparent bakgrund_stor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909990" y="3276622"/>
            <a:ext cx="808395" cy="813692"/>
          </a:xfrm>
          <a:prstGeom prst="rect">
            <a:avLst/>
          </a:prstGeom>
        </p:spPr>
      </p:pic>
      <p:pic>
        <p:nvPicPr>
          <p:cNvPr id="5" name="Med_stod_fran_Allmanna_Arvsfonden_gra_negativ.png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2929290" y="3524272"/>
            <a:ext cx="1353392" cy="325963"/>
          </a:xfrm>
          <a:prstGeom prst="rect">
            <a:avLst/>
          </a:prstGeom>
        </p:spPr>
      </p:pic>
      <p:pic>
        <p:nvPicPr>
          <p:cNvPr id="6" name="Logga_Vi handlar_Text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303455" y="831023"/>
            <a:ext cx="5310188" cy="2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media 2" descr="BANKER: PENGAR TILL SKÖVLING AV REGNSKOG">
            <a:hlinkClick r:id="" action="ppaction://media"/>
            <a:extLst>
              <a:ext uri="{FF2B5EF4-FFF2-40B4-BE49-F238E27FC236}">
                <a16:creationId xmlns:a16="http://schemas.microsoft.com/office/drawing/2014/main" id="{94A6D2A1-2551-134E-99F5-8A55703F6D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011150" cy="73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tecken, målad&#10;&#10;Automatiskt genererad beskrivning">
            <a:extLst>
              <a:ext uri="{FF2B5EF4-FFF2-40B4-BE49-F238E27FC236}">
                <a16:creationId xmlns:a16="http://schemas.microsoft.com/office/drawing/2014/main" id="{31D9CCDD-D8CA-D249-AD1C-0FAA31305E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0" r="23871"/>
          <a:stretch/>
        </p:blipFill>
        <p:spPr>
          <a:xfrm>
            <a:off x="1" y="0"/>
            <a:ext cx="13010060" cy="7627318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1760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03F2569-39B2-A54E-B82C-2A17D6C1696D}"/>
              </a:ext>
            </a:extLst>
          </p:cNvPr>
          <p:cNvSpPr/>
          <p:nvPr/>
        </p:nvSpPr>
        <p:spPr>
          <a:xfrm>
            <a:off x="945062" y="960838"/>
            <a:ext cx="4831624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07A833D-7B6A-5B49-8FCA-A4EE25299AFA}"/>
              </a:ext>
            </a:extLst>
          </p:cNvPr>
          <p:cNvSpPr/>
          <p:nvPr/>
        </p:nvSpPr>
        <p:spPr>
          <a:xfrm>
            <a:off x="914447" y="837747"/>
            <a:ext cx="5014866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GRANSKA BANKER!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C33A5619-B9DC-484C-BBB6-4CFB49FD2F1E}"/>
              </a:ext>
            </a:extLst>
          </p:cNvPr>
          <p:cNvSpPr txBox="1"/>
          <p:nvPr/>
        </p:nvSpPr>
        <p:spPr>
          <a:xfrm>
            <a:off x="10483459" y="6973813"/>
            <a:ext cx="3033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sv-S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Kristof</a:t>
            </a: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Vadino/CCC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7273443-34C7-C848-B471-5646A0382A81}"/>
              </a:ext>
            </a:extLst>
          </p:cNvPr>
          <p:cNvSpPr/>
          <p:nvPr/>
        </p:nvSpPr>
        <p:spPr>
          <a:xfrm rot="10800000">
            <a:off x="-1089" y="6933338"/>
            <a:ext cx="13011150" cy="371959"/>
          </a:xfrm>
          <a:prstGeom prst="rect">
            <a:avLst/>
          </a:prstGeom>
          <a:solidFill>
            <a:srgbClr val="FBD3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E1AC819-B787-F044-AED1-86E84EA28A3A}"/>
              </a:ext>
            </a:extLst>
          </p:cNvPr>
          <p:cNvSpPr/>
          <p:nvPr/>
        </p:nvSpPr>
        <p:spPr>
          <a:xfrm rot="5400000">
            <a:off x="2193309" y="191793"/>
            <a:ext cx="3989764" cy="76764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5AFB39C6-C8C6-7A4F-960F-145F56F7D394}"/>
              </a:ext>
            </a:extLst>
          </p:cNvPr>
          <p:cNvSpPr/>
          <p:nvPr/>
        </p:nvSpPr>
        <p:spPr>
          <a:xfrm>
            <a:off x="945063" y="2062693"/>
            <a:ext cx="7081338" cy="3989763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spcBef>
                <a:spcPct val="6667"/>
              </a:spcBef>
            </a:pP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Så granskar du vart dina pengar hamnar. 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</a:t>
            </a: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 Gå in på </a:t>
            </a: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Fairfinanceguide.se</a:t>
            </a: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spcBef>
                <a:spcPct val="6667"/>
              </a:spcBef>
            </a:pP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 Välj bank och se om det finns några varningssignaler när det gäller: </a:t>
            </a:r>
          </a:p>
          <a:p>
            <a:pPr hangingPunct="0">
              <a:spcBef>
                <a:spcPct val="6667"/>
              </a:spcBef>
            </a:pPr>
            <a:endParaRPr lang="sv-SE" sz="2000" b="1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spcBef>
                <a:spcPct val="6667"/>
              </a:spcBef>
            </a:pPr>
            <a:endParaRPr lang="sv-SE" sz="2000" b="1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spcBef>
                <a:spcPct val="6667"/>
              </a:spcBef>
            </a:pP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3. </a:t>
            </a: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Reagerade du på något annat ämne?</a:t>
            </a:r>
          </a:p>
          <a:p>
            <a:pPr hangingPunct="0">
              <a:spcBef>
                <a:spcPct val="6667"/>
              </a:spcBef>
            </a:pP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4</a:t>
            </a: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 Maila din bank via verktyget på hemsidan! </a:t>
            </a:r>
          </a:p>
          <a:p>
            <a:pPr hangingPunct="0">
              <a:spcBef>
                <a:spcPct val="6667"/>
              </a:spcBef>
            </a:pPr>
            <a:endParaRPr lang="sv-SE" sz="2000" b="1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spcBef>
                <a:spcPct val="6667"/>
              </a:spcBef>
            </a:pP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5</a:t>
            </a: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 Ju fler som agerar desto större chans till förändring.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b="1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A5D8C72A-DD55-9D44-B578-B4CCABEE702D}"/>
              </a:ext>
            </a:extLst>
          </p:cNvPr>
          <p:cNvSpPr/>
          <p:nvPr/>
        </p:nvSpPr>
        <p:spPr>
          <a:xfrm>
            <a:off x="1190455" y="3314558"/>
            <a:ext cx="7081338" cy="2653863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342900" indent="-342900" hangingPunct="0"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Gruvor</a:t>
            </a:r>
          </a:p>
          <a:p>
            <a:pPr marL="342900" indent="-342900" hangingPunct="0"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Arbetsvillkor</a:t>
            </a:r>
          </a:p>
          <a:p>
            <a:pPr marL="342900" indent="-342900" hangingPunct="0">
              <a:spcBef>
                <a:spcPct val="6667"/>
              </a:spcBef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 hangingPunct="0">
              <a:spcBef>
                <a:spcPct val="6667"/>
              </a:spcBef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 hangingPunct="0"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Använd texten som vi har skrivit eller skriv en egen uppmaning. </a:t>
            </a:r>
          </a:p>
          <a:p>
            <a:pPr marL="342900" indent="-342900" hangingPunct="0">
              <a:spcBef>
                <a:spcPct val="6667"/>
              </a:spcBef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 hangingPunct="0"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Dela ditt resultat i sociala medier med #</a:t>
            </a:r>
            <a:r>
              <a:rPr lang="sv-SE" sz="2000" dirty="0" err="1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Vihandlarvembetalar</a:t>
            </a: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b="1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</p:spTree>
    <p:extLst>
      <p:ext uri="{BB962C8B-B14F-4D97-AF65-F5344CB8AC3E}">
        <p14:creationId xmlns:p14="http://schemas.microsoft.com/office/powerpoint/2010/main" val="163586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 descr="En bild som visar himmel, utomhus, vatten, klippa&#10;&#10;Automatiskt genererad beskrivning">
            <a:extLst>
              <a:ext uri="{FF2B5EF4-FFF2-40B4-BE49-F238E27FC236}">
                <a16:creationId xmlns:a16="http://schemas.microsoft.com/office/drawing/2014/main" id="{47698DCE-2118-0A4C-B966-DFC0C0FA8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36776"/>
          <a:stretch/>
        </p:blipFill>
        <p:spPr>
          <a:xfrm>
            <a:off x="6695268" y="-16392"/>
            <a:ext cx="6468282" cy="7058109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400EFE8C-4F97-7A4B-ABA1-EFBDB64D0F29}"/>
              </a:ext>
            </a:extLst>
          </p:cNvPr>
          <p:cNvSpPr/>
          <p:nvPr/>
        </p:nvSpPr>
        <p:spPr>
          <a:xfrm>
            <a:off x="945062" y="960838"/>
            <a:ext cx="3842496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39C23FF-2D07-9C4D-A47D-18203D5B19CA}"/>
              </a:ext>
            </a:extLst>
          </p:cNvPr>
          <p:cNvSpPr/>
          <p:nvPr/>
        </p:nvSpPr>
        <p:spPr>
          <a:xfrm>
            <a:off x="914446" y="866775"/>
            <a:ext cx="4049440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VEMS ANSVAR?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A810EBB-DAD4-9B40-B7E9-5A1A36B9DB8A}"/>
              </a:ext>
            </a:extLst>
          </p:cNvPr>
          <p:cNvSpPr/>
          <p:nvPr/>
        </p:nvSpPr>
        <p:spPr>
          <a:xfrm>
            <a:off x="945062" y="2062694"/>
            <a:ext cx="5560514" cy="36195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Vem bär ansvaret att människor som producerar de saker vi köper har schyssta arbetsvillkor?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Frågor att besvara i grupp:</a:t>
            </a: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Vad är problemet?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Hur kan vi lösa det? </a:t>
            </a: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Vem kan lösa det? 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4E6CDA4-1742-194D-B2EF-83FEB639552B}"/>
              </a:ext>
            </a:extLst>
          </p:cNvPr>
          <p:cNvSpPr/>
          <p:nvPr/>
        </p:nvSpPr>
        <p:spPr>
          <a:xfrm rot="10800000">
            <a:off x="0" y="7026222"/>
            <a:ext cx="13163550" cy="304476"/>
          </a:xfrm>
          <a:prstGeom prst="rect">
            <a:avLst/>
          </a:prstGeom>
          <a:solidFill>
            <a:srgbClr val="2D44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70947BC-1BBF-5E4E-AD7F-13044D0FDCFA}"/>
              </a:ext>
            </a:extLst>
          </p:cNvPr>
          <p:cNvSpPr/>
          <p:nvPr/>
        </p:nvSpPr>
        <p:spPr>
          <a:xfrm rot="10800000">
            <a:off x="6695268" y="6436889"/>
            <a:ext cx="6468282" cy="722679"/>
          </a:xfrm>
          <a:prstGeom prst="rect">
            <a:avLst/>
          </a:prstGeom>
          <a:solidFill>
            <a:srgbClr val="2D44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07E8D3A9-E55B-4740-B4C0-18B467401D42}"/>
              </a:ext>
            </a:extLst>
          </p:cNvPr>
          <p:cNvSpPr/>
          <p:nvPr/>
        </p:nvSpPr>
        <p:spPr>
          <a:xfrm>
            <a:off x="6779862" y="6474991"/>
            <a:ext cx="6468282" cy="684582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E-avfall skadar både människor och miljö i Ghanas huvudstad Accra.</a:t>
            </a:r>
            <a:endParaRPr lang="sv-SE" dirty="0">
              <a:solidFill>
                <a:srgbClr val="FFFFFF"/>
              </a:solidFill>
              <a:latin typeface="Trade Gothic LT Std Cn"/>
              <a:cs typeface="Trade Gothic LT Std Cn"/>
            </a:endParaRP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2B64F8A0-3633-4A48-B7EC-2AAC242DB66B}"/>
              </a:ext>
            </a:extLst>
          </p:cNvPr>
          <p:cNvSpPr/>
          <p:nvPr/>
        </p:nvSpPr>
        <p:spPr>
          <a:xfrm>
            <a:off x="11251772" y="6878582"/>
            <a:ext cx="2010125" cy="319089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14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Foto: Miranda </a:t>
            </a:r>
            <a:r>
              <a:rPr lang="sv-SE" sz="1400" dirty="0" err="1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Kårelind</a:t>
            </a:r>
            <a:endParaRPr lang="sv-SE" sz="14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</p:spTree>
    <p:extLst>
      <p:ext uri="{BB962C8B-B14F-4D97-AF65-F5344CB8AC3E}">
        <p14:creationId xmlns:p14="http://schemas.microsoft.com/office/powerpoint/2010/main" val="3752837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whiteboardtavla&#10;&#10;Automatiskt genererad beskrivning">
            <a:extLst>
              <a:ext uri="{FF2B5EF4-FFF2-40B4-BE49-F238E27FC236}">
                <a16:creationId xmlns:a16="http://schemas.microsoft.com/office/drawing/2014/main" id="{0574DBEA-CEE1-D84C-8052-AFD8ECEF8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746" y="352926"/>
            <a:ext cx="13654344" cy="676079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9295E2F-BFC1-294F-A385-4BBE03DD84F1}"/>
              </a:ext>
            </a:extLst>
          </p:cNvPr>
          <p:cNvSpPr/>
          <p:nvPr/>
        </p:nvSpPr>
        <p:spPr>
          <a:xfrm rot="5400000">
            <a:off x="-3481229" y="3481224"/>
            <a:ext cx="7315202" cy="352747"/>
          </a:xfrm>
          <a:prstGeom prst="rect">
            <a:avLst/>
          </a:prstGeom>
          <a:solidFill>
            <a:srgbClr val="2D44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00EFE8C-4F97-7A4B-ABA1-EFBDB64D0F29}"/>
              </a:ext>
            </a:extLst>
          </p:cNvPr>
          <p:cNvSpPr/>
          <p:nvPr/>
        </p:nvSpPr>
        <p:spPr>
          <a:xfrm>
            <a:off x="945062" y="960838"/>
            <a:ext cx="5886404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39C23FF-2D07-9C4D-A47D-18203D5B19CA}"/>
              </a:ext>
            </a:extLst>
          </p:cNvPr>
          <p:cNvSpPr/>
          <p:nvPr/>
        </p:nvSpPr>
        <p:spPr>
          <a:xfrm>
            <a:off x="914446" y="866775"/>
            <a:ext cx="5886404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HUR KAN DU PÅVERKA?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1" name="Line-24 copy 1">
            <a:extLst>
              <a:ext uri="{FF2B5EF4-FFF2-40B4-BE49-F238E27FC236}">
                <a16:creationId xmlns:a16="http://schemas.microsoft.com/office/drawing/2014/main" id="{ACFEE8B5-95A3-2C45-A687-470906CD88D2}"/>
              </a:ext>
            </a:extLst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 rot="10800000">
            <a:off x="2384065" y="2591612"/>
            <a:ext cx="8313358" cy="3520427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4402C841-AD74-E648-AD16-04B2985DABD8}"/>
              </a:ext>
            </a:extLst>
          </p:cNvPr>
          <p:cNvSpPr/>
          <p:nvPr/>
        </p:nvSpPr>
        <p:spPr>
          <a:xfrm>
            <a:off x="2485337" y="2591616"/>
            <a:ext cx="724552" cy="8667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dirty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sz="4500" dirty="0">
              <a:solidFill>
                <a:srgbClr val="1E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Line-24 copy 1">
            <a:extLst>
              <a:ext uri="{FF2B5EF4-FFF2-40B4-BE49-F238E27FC236}">
                <a16:creationId xmlns:a16="http://schemas.microsoft.com/office/drawing/2014/main" id="{BF171A03-5688-5748-BF4A-8048E868ACC3}"/>
              </a:ext>
            </a:extLst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 rot="10800000">
            <a:off x="2384066" y="3737206"/>
            <a:ext cx="7754538" cy="800100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A70143F4-3775-A440-8A44-4611361FDE65}"/>
              </a:ext>
            </a:extLst>
          </p:cNvPr>
          <p:cNvSpPr/>
          <p:nvPr/>
        </p:nvSpPr>
        <p:spPr>
          <a:xfrm>
            <a:off x="2501378" y="3603647"/>
            <a:ext cx="724548" cy="8667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dirty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sz="4500" dirty="0">
              <a:solidFill>
                <a:srgbClr val="1E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Line-24 copy 1">
            <a:extLst>
              <a:ext uri="{FF2B5EF4-FFF2-40B4-BE49-F238E27FC236}">
                <a16:creationId xmlns:a16="http://schemas.microsoft.com/office/drawing/2014/main" id="{FF5EE3B4-3A38-1B4F-9FC4-BFEAB3663474}"/>
              </a:ext>
            </a:extLst>
          </p:cNvPr>
          <p:cNvPicPr/>
          <p:nvPr/>
        </p:nvPicPr>
        <p:blipFill rotWithShape="1">
          <a:blip r:embed="rId4"/>
          <a:stretch>
            <a:fillRect/>
          </a:stretch>
        </p:blipFill>
        <p:spPr>
          <a:xfrm rot="10800000">
            <a:off x="2384064" y="5056752"/>
            <a:ext cx="7754546" cy="800100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3D899FB3-2D2E-CD4E-81FC-AC219094C0D2}"/>
              </a:ext>
            </a:extLst>
          </p:cNvPr>
          <p:cNvSpPr/>
          <p:nvPr/>
        </p:nvSpPr>
        <p:spPr>
          <a:xfrm>
            <a:off x="2501375" y="4746731"/>
            <a:ext cx="724551" cy="8667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dirty="0">
                <a:solidFill>
                  <a:srgbClr val="1E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sz="4500" dirty="0">
              <a:solidFill>
                <a:srgbClr val="1E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50CADAE-2034-6D46-9550-4C61FF273FD0}"/>
              </a:ext>
            </a:extLst>
          </p:cNvPr>
          <p:cNvSpPr/>
          <p:nvPr/>
        </p:nvSpPr>
        <p:spPr>
          <a:xfrm>
            <a:off x="3108619" y="4943721"/>
            <a:ext cx="8313360" cy="8667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3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Om ni granskar, dela den med #</a:t>
            </a:r>
            <a:r>
              <a:rPr lang="sv-SE" sz="3000" dirty="0" err="1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Vihandlarvembetalar</a:t>
            </a:r>
            <a:endParaRPr lang="sv-SE" sz="3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6AA358CC-59DE-2A4A-947D-840BBF578F2F}"/>
              </a:ext>
            </a:extLst>
          </p:cNvPr>
          <p:cNvSpPr/>
          <p:nvPr/>
        </p:nvSpPr>
        <p:spPr>
          <a:xfrm>
            <a:off x="3076535" y="2753694"/>
            <a:ext cx="8313360" cy="8667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3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Fråga företaget om de har schyssta arbetsvillkor.</a:t>
            </a:r>
            <a:endParaRPr sz="3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426A3974-4A3A-BD4C-B293-058185BA6B5D}"/>
              </a:ext>
            </a:extLst>
          </p:cNvPr>
          <p:cNvSpPr/>
          <p:nvPr/>
        </p:nvSpPr>
        <p:spPr>
          <a:xfrm>
            <a:off x="3108619" y="3787071"/>
            <a:ext cx="8313360" cy="8667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3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Skriv under upprop och namninsamlingar!</a:t>
            </a:r>
            <a:endParaRPr sz="3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04CEAD6E-AC7C-CE40-879E-1681DBB3B5F9}"/>
              </a:ext>
            </a:extLst>
          </p:cNvPr>
          <p:cNvSpPr/>
          <p:nvPr/>
        </p:nvSpPr>
        <p:spPr>
          <a:xfrm>
            <a:off x="3082047" y="3220599"/>
            <a:ext cx="7409308" cy="496683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Hur vet ni att produktionen av batterierna inte kränker mänskliga rättigheter? </a:t>
            </a:r>
            <a:endParaRPr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493E5A3F-EC72-BF43-8557-46397A965C00}"/>
              </a:ext>
            </a:extLst>
          </p:cNvPr>
          <p:cNvSpPr/>
          <p:nvPr/>
        </p:nvSpPr>
        <p:spPr>
          <a:xfrm>
            <a:off x="3130054" y="4275851"/>
            <a:ext cx="7029987" cy="496683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Finns på Fair Actions </a:t>
            </a:r>
            <a:r>
              <a:rPr lang="sv-SE" sz="2000" dirty="0" err="1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instagram</a:t>
            </a: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(du kan också bli medlem gratis). </a:t>
            </a:r>
            <a:endParaRPr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27F4C252-452C-B84C-B172-3C9D453D5A6E}"/>
              </a:ext>
            </a:extLst>
          </p:cNvPr>
          <p:cNvSpPr/>
          <p:nvPr/>
        </p:nvSpPr>
        <p:spPr>
          <a:xfrm>
            <a:off x="3138156" y="5387420"/>
            <a:ext cx="7029987" cy="496683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Ju fler som sätter press, desto större chans att företaget förbättrar sig!</a:t>
            </a:r>
            <a:endParaRPr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72ACD4B-1CDB-5741-A8AA-7D1C824941C3}"/>
              </a:ext>
            </a:extLst>
          </p:cNvPr>
          <p:cNvSpPr/>
          <p:nvPr/>
        </p:nvSpPr>
        <p:spPr>
          <a:xfrm rot="10800000">
            <a:off x="973447" y="1896331"/>
            <a:ext cx="6550299" cy="365472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C2C266E4-479E-8543-A4F1-398C54E60EB7}"/>
              </a:ext>
            </a:extLst>
          </p:cNvPr>
          <p:cNvSpPr/>
          <p:nvPr/>
        </p:nvSpPr>
        <p:spPr>
          <a:xfrm>
            <a:off x="973448" y="1878591"/>
            <a:ext cx="6713039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Kan du komma på fler sätt att påverka företagen att bli mer hållbara?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336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Title copy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07C2F5C-8E6E-F143-8FC3-C512980C0D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7" b="3048"/>
          <a:stretch/>
        </p:blipFill>
        <p:spPr>
          <a:xfrm>
            <a:off x="0" y="-1"/>
            <a:ext cx="13011150" cy="73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9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Title copy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ext, elektronik&#10;&#10;Automatiskt genererad beskrivning">
            <a:extLst>
              <a:ext uri="{FF2B5EF4-FFF2-40B4-BE49-F238E27FC236}">
                <a16:creationId xmlns:a16="http://schemas.microsoft.com/office/drawing/2014/main" id="{4E930EEB-2C01-2749-9416-5EF46FD0AC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729" y="-784112"/>
            <a:ext cx="13624525" cy="8515328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23D1A3EA-E559-814B-B584-1CF8D7BFE13F}"/>
              </a:ext>
            </a:extLst>
          </p:cNvPr>
          <p:cNvSpPr/>
          <p:nvPr/>
        </p:nvSpPr>
        <p:spPr>
          <a:xfrm>
            <a:off x="1522326" y="3577816"/>
            <a:ext cx="5320925" cy="3532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66C2B5B-3678-E94A-B33C-552F2755C538}"/>
              </a:ext>
            </a:extLst>
          </p:cNvPr>
          <p:cNvSpPr/>
          <p:nvPr/>
        </p:nvSpPr>
        <p:spPr>
          <a:xfrm>
            <a:off x="1551823" y="3499921"/>
            <a:ext cx="5291427" cy="624699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2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Om hållbar konsumtion kopplat till teknikindustrin.</a:t>
            </a:r>
            <a:endParaRPr sz="22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A16A0F6E-A8A5-D646-B37B-9E7BCD9BBC0F}"/>
              </a:ext>
            </a:extLst>
          </p:cNvPr>
          <p:cNvSpPr/>
          <p:nvPr/>
        </p:nvSpPr>
        <p:spPr>
          <a:xfrm>
            <a:off x="1522328" y="2698955"/>
            <a:ext cx="6677775" cy="75016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E43D7EBD-FBBF-CB4D-8986-018EEEC1EBF0}"/>
              </a:ext>
            </a:extLst>
          </p:cNvPr>
          <p:cNvSpPr/>
          <p:nvPr/>
        </p:nvSpPr>
        <p:spPr>
          <a:xfrm>
            <a:off x="1522328" y="2517356"/>
            <a:ext cx="7716830" cy="8667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6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KONSUMERA </a:t>
            </a:r>
            <a:r>
              <a:rPr lang="sv-SE" sz="6000" b="1" dirty="0">
                <a:solidFill>
                  <a:srgbClr val="FBD349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MERA?</a:t>
            </a:r>
            <a:endParaRPr sz="60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B0117354-2EB9-2241-A989-53411F2E8D2A}"/>
              </a:ext>
            </a:extLst>
          </p:cNvPr>
          <p:cNvSpPr/>
          <p:nvPr/>
        </p:nvSpPr>
        <p:spPr>
          <a:xfrm>
            <a:off x="176374" y="169651"/>
            <a:ext cx="12656224" cy="6998592"/>
          </a:xfrm>
          <a:prstGeom prst="rect">
            <a:avLst/>
          </a:prstGeom>
          <a:noFill/>
          <a:ln w="371475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1E0F514-15FA-9147-8040-1BE59D1C9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875" y="-1"/>
            <a:ext cx="1260137" cy="126013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6F42C85-F1E7-C24D-902F-A7205923D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013" y="0"/>
            <a:ext cx="1260137" cy="12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97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88E0F43-83B4-D343-8772-F0D4B34E56C8}"/>
              </a:ext>
            </a:extLst>
          </p:cNvPr>
          <p:cNvSpPr/>
          <p:nvPr/>
        </p:nvSpPr>
        <p:spPr>
          <a:xfrm>
            <a:off x="914447" y="866775"/>
            <a:ext cx="6602232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UPPLÄGG</a:t>
            </a:r>
            <a:endParaRPr sz="45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185980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0C723E1-70A1-A943-9190-6FEC6EE81D1A}"/>
              </a:ext>
            </a:extLst>
          </p:cNvPr>
          <p:cNvSpPr/>
          <p:nvPr/>
        </p:nvSpPr>
        <p:spPr>
          <a:xfrm rot="5400000">
            <a:off x="-3481229" y="3481224"/>
            <a:ext cx="7315202" cy="352747"/>
          </a:xfrm>
          <a:prstGeom prst="rect">
            <a:avLst/>
          </a:prstGeom>
          <a:solidFill>
            <a:srgbClr val="1E1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8C598B5-A786-9543-B8C1-88B918A74512}"/>
              </a:ext>
            </a:extLst>
          </p:cNvPr>
          <p:cNvSpPr/>
          <p:nvPr/>
        </p:nvSpPr>
        <p:spPr>
          <a:xfrm rot="10800000">
            <a:off x="352746" y="2206187"/>
            <a:ext cx="1625946" cy="594310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926A98A-A43A-BB49-AB33-4F21CF872D0B}"/>
              </a:ext>
            </a:extLst>
          </p:cNvPr>
          <p:cNvSpPr/>
          <p:nvPr/>
        </p:nvSpPr>
        <p:spPr>
          <a:xfrm rot="5400000">
            <a:off x="868562" y="2704810"/>
            <a:ext cx="594310" cy="1625947"/>
          </a:xfrm>
          <a:prstGeom prst="rect">
            <a:avLst/>
          </a:prstGeom>
          <a:solidFill>
            <a:srgbClr val="2960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3C06029-A05C-0D40-BCA4-F7D432F82A5D}"/>
              </a:ext>
            </a:extLst>
          </p:cNvPr>
          <p:cNvSpPr/>
          <p:nvPr/>
        </p:nvSpPr>
        <p:spPr>
          <a:xfrm rot="5400000">
            <a:off x="868560" y="4660915"/>
            <a:ext cx="594310" cy="1625946"/>
          </a:xfrm>
          <a:prstGeom prst="rect">
            <a:avLst/>
          </a:prstGeom>
          <a:solidFill>
            <a:srgbClr val="2D44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2EB6BA8-472D-1F4A-8991-B3536C7687FA}"/>
              </a:ext>
            </a:extLst>
          </p:cNvPr>
          <p:cNvSpPr/>
          <p:nvPr/>
        </p:nvSpPr>
        <p:spPr>
          <a:xfrm rot="5400000">
            <a:off x="868560" y="3667596"/>
            <a:ext cx="594310" cy="1625945"/>
          </a:xfrm>
          <a:prstGeom prst="rect">
            <a:avLst/>
          </a:prstGeom>
          <a:solidFill>
            <a:srgbClr val="FBD3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D0F5210-C571-5B49-BA6B-F54316D62014}"/>
              </a:ext>
            </a:extLst>
          </p:cNvPr>
          <p:cNvSpPr/>
          <p:nvPr/>
        </p:nvSpPr>
        <p:spPr>
          <a:xfrm>
            <a:off x="2104269" y="2206187"/>
            <a:ext cx="8427882" cy="594311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3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Teknikindustrin – från gruva till soptipp</a:t>
            </a:r>
            <a:endParaRPr sz="3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1411A1A-3833-0541-9E97-FF2CC231D2A2}"/>
              </a:ext>
            </a:extLst>
          </p:cNvPr>
          <p:cNvSpPr/>
          <p:nvPr/>
        </p:nvSpPr>
        <p:spPr>
          <a:xfrm>
            <a:off x="2104269" y="3206080"/>
            <a:ext cx="6871800" cy="594311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3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Prylpyramiden </a:t>
            </a:r>
            <a:endParaRPr sz="3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D7D4071-AF90-7544-9C32-512C7AF591D8}"/>
              </a:ext>
            </a:extLst>
          </p:cNvPr>
          <p:cNvSpPr/>
          <p:nvPr/>
        </p:nvSpPr>
        <p:spPr>
          <a:xfrm>
            <a:off x="2155056" y="4186900"/>
            <a:ext cx="6871800" cy="594311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3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Granska banker!</a:t>
            </a:r>
            <a:endParaRPr sz="3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0F1FEFF3-892F-3F48-A78E-FB143B5C1150}"/>
              </a:ext>
            </a:extLst>
          </p:cNvPr>
          <p:cNvSpPr/>
          <p:nvPr/>
        </p:nvSpPr>
        <p:spPr>
          <a:xfrm>
            <a:off x="2155056" y="5151399"/>
            <a:ext cx="6871800" cy="594311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/>
            <a:r>
              <a:rPr lang="sv-SE" sz="3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Vem har ansvar för att lösa problemet?  </a:t>
            </a:r>
            <a:endParaRPr sz="3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573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ELEKTRONIK: BLIR NÄSTA ÅRS BÄSTSÄLJARE HÅLLBAR?">
            <a:hlinkClick r:id="" action="ppaction://media"/>
            <a:extLst>
              <a:ext uri="{FF2B5EF4-FFF2-40B4-BE49-F238E27FC236}">
                <a16:creationId xmlns:a16="http://schemas.microsoft.com/office/drawing/2014/main" id="{2640B592-A28C-204F-831D-A4C9310BB9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011150" cy="73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4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0C723E1-70A1-A943-9190-6FEC6EE81D1A}"/>
              </a:ext>
            </a:extLst>
          </p:cNvPr>
          <p:cNvSpPr/>
          <p:nvPr/>
        </p:nvSpPr>
        <p:spPr>
          <a:xfrm rot="10800000">
            <a:off x="0" y="-1"/>
            <a:ext cx="13011150" cy="371959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03F2569-39B2-A54E-B82C-2A17D6C1696D}"/>
              </a:ext>
            </a:extLst>
          </p:cNvPr>
          <p:cNvSpPr/>
          <p:nvPr/>
        </p:nvSpPr>
        <p:spPr>
          <a:xfrm>
            <a:off x="945061" y="960838"/>
            <a:ext cx="5150939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07A833D-7B6A-5B49-8FCA-A4EE25299AFA}"/>
              </a:ext>
            </a:extLst>
          </p:cNvPr>
          <p:cNvSpPr/>
          <p:nvPr/>
        </p:nvSpPr>
        <p:spPr>
          <a:xfrm>
            <a:off x="914447" y="837747"/>
            <a:ext cx="5181553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ELEKTRONIK I KUBIK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9A3DC5FB-BB0D-9B44-9E65-5F388ABEFEF8}"/>
              </a:ext>
            </a:extLst>
          </p:cNvPr>
          <p:cNvSpPr txBox="1"/>
          <p:nvPr/>
        </p:nvSpPr>
        <p:spPr>
          <a:xfrm>
            <a:off x="945058" y="1944555"/>
            <a:ext cx="836030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En stor mängd av de prylar vi konsumerar i Sverige påverkar människor och miljö</a:t>
            </a:r>
            <a:b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långt utanför landets gränser. </a:t>
            </a:r>
            <a:b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sv-SE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sv-SE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Litiumbatterier och kobolt</a:t>
            </a:r>
            <a:b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Kobolt är en av världens mest sällsynta metaller och används i litiumbatterier för mobiler och elbilar. Några av de problem som förknippas med brytningen av kobolt är: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Gruvarbetarna jobbar under ohälsosamma och farliga villkor.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Barn utnyttjas som arbetskraft vid de trånga gruvschakten.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Ingen skyddsutrustning används. Arbetarna utsätts för mineraldamm, vilket orsakar exempelvis lungsjukdomar och ögonirritationer.</a:t>
            </a:r>
          </a:p>
          <a:p>
            <a:endParaRPr lang="sv-SE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sv-SE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E-avfall</a:t>
            </a:r>
            <a:br>
              <a:rPr lang="sv-SE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Andelen prylar som slängs i världen har ökat med över 20 procent de senaste fem åren. </a:t>
            </a:r>
          </a:p>
          <a:p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Lösningen för att få fram de värdefulla metallerna blir ofta att bränna gamla produkter. </a:t>
            </a:r>
            <a:b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Men röken och avfallet skadar både arbetarna och vår jord.</a:t>
            </a:r>
          </a:p>
        </p:txBody>
      </p:sp>
      <p:pic>
        <p:nvPicPr>
          <p:cNvPr id="3" name="Bildobjekt 2" descr="En bild som visar rök, tåg, ånga, brand&#10;&#10;Automatiskt genererad beskrivning">
            <a:extLst>
              <a:ext uri="{FF2B5EF4-FFF2-40B4-BE49-F238E27FC236}">
                <a16:creationId xmlns:a16="http://schemas.microsoft.com/office/drawing/2014/main" id="{4D32A49D-F3B4-A046-901D-ED83F8AC1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4" r="11204"/>
          <a:stretch/>
        </p:blipFill>
        <p:spPr>
          <a:xfrm>
            <a:off x="9514532" y="2248"/>
            <a:ext cx="3496618" cy="7315200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73D0EF0C-4113-4B47-A366-ABDE132B6670}"/>
              </a:ext>
            </a:extLst>
          </p:cNvPr>
          <p:cNvSpPr txBox="1"/>
          <p:nvPr/>
        </p:nvSpPr>
        <p:spPr>
          <a:xfrm>
            <a:off x="11313373" y="6920026"/>
            <a:ext cx="3033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Foto: Miranda </a:t>
            </a:r>
            <a:r>
              <a:rPr lang="sv-SE" sz="1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Kårelind</a:t>
            </a:r>
            <a:endParaRPr lang="sv-SE" sz="1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659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03F2569-39B2-A54E-B82C-2A17D6C1696D}"/>
              </a:ext>
            </a:extLst>
          </p:cNvPr>
          <p:cNvSpPr/>
          <p:nvPr/>
        </p:nvSpPr>
        <p:spPr>
          <a:xfrm>
            <a:off x="945062" y="960838"/>
            <a:ext cx="4218609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07A833D-7B6A-5B49-8FCA-A4EE25299AFA}"/>
              </a:ext>
            </a:extLst>
          </p:cNvPr>
          <p:cNvSpPr/>
          <p:nvPr/>
        </p:nvSpPr>
        <p:spPr>
          <a:xfrm>
            <a:off x="914447" y="837747"/>
            <a:ext cx="4482306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PRYLPYRAMIDEN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C33A5619-B9DC-484C-BBB6-4CFB49FD2F1E}"/>
              </a:ext>
            </a:extLst>
          </p:cNvPr>
          <p:cNvSpPr txBox="1"/>
          <p:nvPr/>
        </p:nvSpPr>
        <p:spPr>
          <a:xfrm>
            <a:off x="10483459" y="6973813"/>
            <a:ext cx="3033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sv-S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Kristof</a:t>
            </a: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Vadino/CCC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22A8296-38F8-2D45-B970-FF5A143CF9D7}"/>
              </a:ext>
            </a:extLst>
          </p:cNvPr>
          <p:cNvSpPr/>
          <p:nvPr/>
        </p:nvSpPr>
        <p:spPr>
          <a:xfrm>
            <a:off x="945062" y="2062694"/>
            <a:ext cx="5742610" cy="1160331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Hur ser din konsumtion av elektronik ut? 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Skriv det du gör </a:t>
            </a:r>
            <a:r>
              <a:rPr lang="sv-SE" sz="20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mest av längst ner </a:t>
            </a: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 den största ytan 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och det du gör mindre av längre upp i pyramiden. </a:t>
            </a: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9D1C43E2-85AB-4C43-8DD4-CF2AE4790423}"/>
              </a:ext>
            </a:extLst>
          </p:cNvPr>
          <p:cNvSpPr/>
          <p:nvPr/>
        </p:nvSpPr>
        <p:spPr>
          <a:xfrm rot="10800000">
            <a:off x="-1089" y="6958738"/>
            <a:ext cx="13011150" cy="371959"/>
          </a:xfrm>
          <a:prstGeom prst="rect">
            <a:avLst/>
          </a:prstGeom>
          <a:solidFill>
            <a:srgbClr val="2960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296025"/>
              </a:solidFill>
            </a:endParaRPr>
          </a:p>
        </p:txBody>
      </p:sp>
      <p:sp>
        <p:nvSpPr>
          <p:cNvPr id="4" name="Triangel 3">
            <a:extLst>
              <a:ext uri="{FF2B5EF4-FFF2-40B4-BE49-F238E27FC236}">
                <a16:creationId xmlns:a16="http://schemas.microsoft.com/office/drawing/2014/main" id="{2ACCDE1D-B8AB-4A4F-8FF6-CA0E385E60D1}"/>
              </a:ext>
            </a:extLst>
          </p:cNvPr>
          <p:cNvSpPr/>
          <p:nvPr/>
        </p:nvSpPr>
        <p:spPr>
          <a:xfrm>
            <a:off x="6046289" y="2106635"/>
            <a:ext cx="5636532" cy="4859080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0EE58377-2FFA-2545-929F-A888A3043EE5}"/>
              </a:ext>
            </a:extLst>
          </p:cNvPr>
          <p:cNvGrpSpPr/>
          <p:nvPr/>
        </p:nvGrpSpPr>
        <p:grpSpPr>
          <a:xfrm>
            <a:off x="8980078" y="2431747"/>
            <a:ext cx="1560113" cy="422223"/>
            <a:chOff x="7670677" y="875781"/>
            <a:chExt cx="1560113" cy="422223"/>
          </a:xfrm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2F6FDB1F-B443-A74C-85D3-B925D6973A68}"/>
                </a:ext>
              </a:extLst>
            </p:cNvPr>
            <p:cNvSpPr/>
            <p:nvPr/>
          </p:nvSpPr>
          <p:spPr>
            <a:xfrm rot="10800000">
              <a:off x="7699705" y="926045"/>
              <a:ext cx="846896" cy="371959"/>
            </a:xfrm>
            <a:prstGeom prst="rect">
              <a:avLst/>
            </a:prstGeom>
            <a:solidFill>
              <a:srgbClr val="E98A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38A2CF38-49D1-664D-8B1B-771CAF8C3C30}"/>
                </a:ext>
              </a:extLst>
            </p:cNvPr>
            <p:cNvSpPr/>
            <p:nvPr/>
          </p:nvSpPr>
          <p:spPr>
            <a:xfrm>
              <a:off x="7670677" y="875781"/>
              <a:ext cx="1560113" cy="336783"/>
            </a:xfrm>
            <a:prstGeom prst="rect">
              <a:avLst/>
            </a:prstGeom>
          </p:spPr>
          <p:txBody>
            <a:bodyPr spcFirstLastPara="0" lIns="95250" tIns="95250" rIns="95250" bIns="0" anchor="t"/>
            <a:lstStyle/>
            <a:p>
              <a:pPr hangingPunct="0">
                <a:lnSpc>
                  <a:spcPct val="83333"/>
                </a:lnSpc>
                <a:spcBef>
                  <a:spcPct val="6667"/>
                </a:spcBef>
              </a:pPr>
              <a:r>
                <a:rPr lang="sv-SE" sz="2500" b="1" dirty="0">
                  <a:solidFill>
                    <a:srgbClr val="1E1E1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Laga</a:t>
              </a:r>
              <a:endParaRPr lang="sv-SE" sz="2250" dirty="0">
                <a:solidFill>
                  <a:srgbClr val="1E1E1E"/>
                </a:solidFill>
                <a:latin typeface="Trade Gothic LT Std Cn"/>
                <a:cs typeface="Trade Gothic LT Std Cn"/>
              </a:endParaRPr>
            </a:p>
            <a:p>
              <a:pPr algn="l" hangingPunct="0">
                <a:lnSpc>
                  <a:spcPct val="83333"/>
                </a:lnSpc>
              </a:pPr>
              <a:endParaRPr sz="2250" dirty="0">
                <a:solidFill>
                  <a:srgbClr val="1E1E1E"/>
                </a:solidFill>
                <a:latin typeface="Trade Gothic LT Std Cn"/>
                <a:ea typeface="+mn-ea"/>
                <a:cs typeface="Trade Gothic LT Std Cn"/>
              </a:endParaRPr>
            </a:p>
          </p:txBody>
        </p:sp>
      </p:grpSp>
      <p:sp>
        <p:nvSpPr>
          <p:cNvPr id="22" name="Rektangel 21">
            <a:extLst>
              <a:ext uri="{FF2B5EF4-FFF2-40B4-BE49-F238E27FC236}">
                <a16:creationId xmlns:a16="http://schemas.microsoft.com/office/drawing/2014/main" id="{44E6C7E1-9EA5-2D41-8B59-4363B397CE70}"/>
              </a:ext>
            </a:extLst>
          </p:cNvPr>
          <p:cNvSpPr/>
          <p:nvPr/>
        </p:nvSpPr>
        <p:spPr>
          <a:xfrm rot="10800000">
            <a:off x="5815123" y="5005229"/>
            <a:ext cx="1896504" cy="371959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E0FC7414-A8A9-6E4E-AA4A-83CD095A8282}"/>
              </a:ext>
            </a:extLst>
          </p:cNvPr>
          <p:cNvSpPr/>
          <p:nvPr/>
        </p:nvSpPr>
        <p:spPr>
          <a:xfrm rot="10800000">
            <a:off x="9267086" y="3408638"/>
            <a:ext cx="2244789" cy="371959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DC7D96FC-BEE0-C34A-A8E7-CF00AEEEDB7B}"/>
              </a:ext>
            </a:extLst>
          </p:cNvPr>
          <p:cNvSpPr/>
          <p:nvPr/>
        </p:nvSpPr>
        <p:spPr>
          <a:xfrm rot="10800000">
            <a:off x="9881694" y="4396834"/>
            <a:ext cx="2051248" cy="371959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8AAC96A1-71A0-CB43-B5E3-FD52AF053687}"/>
              </a:ext>
            </a:extLst>
          </p:cNvPr>
          <p:cNvSpPr/>
          <p:nvPr/>
        </p:nvSpPr>
        <p:spPr>
          <a:xfrm>
            <a:off x="9856002" y="4356689"/>
            <a:ext cx="2105967" cy="477492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5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Byt med någon</a:t>
            </a: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191993A7-9FD5-8343-A9FE-2C1554CB5898}"/>
              </a:ext>
            </a:extLst>
          </p:cNvPr>
          <p:cNvSpPr/>
          <p:nvPr/>
        </p:nvSpPr>
        <p:spPr>
          <a:xfrm rot="10800000">
            <a:off x="6185290" y="3998066"/>
            <a:ext cx="2230332" cy="371959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AD45305D-E903-B544-8309-3819C7398520}"/>
              </a:ext>
            </a:extLst>
          </p:cNvPr>
          <p:cNvSpPr/>
          <p:nvPr/>
        </p:nvSpPr>
        <p:spPr>
          <a:xfrm rot="10800000">
            <a:off x="7352280" y="3007457"/>
            <a:ext cx="1192065" cy="371959"/>
          </a:xfrm>
          <a:prstGeom prst="rect">
            <a:avLst/>
          </a:prstGeom>
          <a:solidFill>
            <a:srgbClr val="E98A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043EB0D9-CF4C-784C-8C26-988315E4970F}"/>
              </a:ext>
            </a:extLst>
          </p:cNvPr>
          <p:cNvSpPr/>
          <p:nvPr/>
        </p:nvSpPr>
        <p:spPr>
          <a:xfrm>
            <a:off x="5808859" y="4944409"/>
            <a:ext cx="2105967" cy="45936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5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Köp begagnat</a:t>
            </a: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838CDEE6-EA3F-0441-8924-0934ADFBCA05}"/>
              </a:ext>
            </a:extLst>
          </p:cNvPr>
          <p:cNvSpPr/>
          <p:nvPr/>
        </p:nvSpPr>
        <p:spPr>
          <a:xfrm>
            <a:off x="6184469" y="3954362"/>
            <a:ext cx="2274695" cy="45936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5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Vårda det du har</a:t>
            </a: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93058572-01CC-F54B-BCD0-02A7A445DC05}"/>
              </a:ext>
            </a:extLst>
          </p:cNvPr>
          <p:cNvSpPr/>
          <p:nvPr/>
        </p:nvSpPr>
        <p:spPr>
          <a:xfrm>
            <a:off x="7328970" y="2956477"/>
            <a:ext cx="1460250" cy="45936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5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Köp nytt</a:t>
            </a: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1728DF85-B72B-C049-B8E1-A649AD22FCB1}"/>
              </a:ext>
            </a:extLst>
          </p:cNvPr>
          <p:cNvSpPr/>
          <p:nvPr/>
        </p:nvSpPr>
        <p:spPr>
          <a:xfrm>
            <a:off x="9234832" y="3362878"/>
            <a:ext cx="2447989" cy="492516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5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Låna av varandra</a:t>
            </a: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</p:spTree>
    <p:extLst>
      <p:ext uri="{BB962C8B-B14F-4D97-AF65-F5344CB8AC3E}">
        <p14:creationId xmlns:p14="http://schemas.microsoft.com/office/powerpoint/2010/main" val="3430567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 descr="En bild som visar utomhus, klippa, koffert, mylla&#10;&#10;Automatiskt genererad beskrivning">
            <a:extLst>
              <a:ext uri="{FF2B5EF4-FFF2-40B4-BE49-F238E27FC236}">
                <a16:creationId xmlns:a16="http://schemas.microsoft.com/office/drawing/2014/main" id="{8DBE05F8-3C21-0645-9F83-2539DE7512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3124"/>
          <a:stretch/>
        </p:blipFill>
        <p:spPr>
          <a:xfrm>
            <a:off x="-1" y="-1"/>
            <a:ext cx="12656224" cy="7315201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675FB1EB-C869-9C4F-B3FC-5A8E33D6F818}"/>
              </a:ext>
            </a:extLst>
          </p:cNvPr>
          <p:cNvSpPr/>
          <p:nvPr/>
        </p:nvSpPr>
        <p:spPr>
          <a:xfrm rot="5400000">
            <a:off x="9177200" y="3481226"/>
            <a:ext cx="7315202" cy="352747"/>
          </a:xfrm>
          <a:prstGeom prst="rect">
            <a:avLst/>
          </a:prstGeom>
          <a:solidFill>
            <a:srgbClr val="2960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77EB6FC-DD02-184E-B1C4-09C205203E62}"/>
              </a:ext>
            </a:extLst>
          </p:cNvPr>
          <p:cNvSpPr/>
          <p:nvPr/>
        </p:nvSpPr>
        <p:spPr>
          <a:xfrm rot="10800000">
            <a:off x="7791010" y="6622158"/>
            <a:ext cx="5220134" cy="694880"/>
          </a:xfrm>
          <a:prstGeom prst="rect">
            <a:avLst/>
          </a:prstGeom>
          <a:solidFill>
            <a:srgbClr val="2960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DF3E63-26C9-0742-9336-F7C9D705CFDB}"/>
              </a:ext>
            </a:extLst>
          </p:cNvPr>
          <p:cNvSpPr/>
          <p:nvPr/>
        </p:nvSpPr>
        <p:spPr>
          <a:xfrm>
            <a:off x="6181979" y="6622158"/>
            <a:ext cx="5742610" cy="1160331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461EFC8-04C0-494F-8557-1F1F02AE9DD0}"/>
              </a:ext>
            </a:extLst>
          </p:cNvPr>
          <p:cNvSpPr/>
          <p:nvPr/>
        </p:nvSpPr>
        <p:spPr>
          <a:xfrm>
            <a:off x="7820039" y="6629603"/>
            <a:ext cx="5005343" cy="389947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spcBef>
                <a:spcPct val="6667"/>
              </a:spcBef>
            </a:pPr>
            <a:r>
              <a:rPr lang="sv-SE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Koboltgruva i </a:t>
            </a:r>
            <a:r>
              <a:rPr lang="sv-SE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Kawama</a:t>
            </a:r>
            <a:r>
              <a:rPr lang="sv-SE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Demokratiska republiken Kongo. </a:t>
            </a:r>
            <a:endParaRPr sz="140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389F804-8803-5949-9281-91C4098319DF}"/>
              </a:ext>
            </a:extLst>
          </p:cNvPr>
          <p:cNvSpPr/>
          <p:nvPr/>
        </p:nvSpPr>
        <p:spPr>
          <a:xfrm>
            <a:off x="10364772" y="6908930"/>
            <a:ext cx="2310357" cy="37908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spcBef>
                <a:spcPct val="6667"/>
              </a:spcBef>
            </a:pPr>
            <a:r>
              <a:rPr lang="sv-SE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Foto: Michael Robinson Chavez</a:t>
            </a:r>
            <a:endParaRPr sz="140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85CF075-C893-724F-BE7A-9B37F91EEB0B}"/>
              </a:ext>
            </a:extLst>
          </p:cNvPr>
          <p:cNvSpPr/>
          <p:nvPr/>
        </p:nvSpPr>
        <p:spPr>
          <a:xfrm rot="10800000">
            <a:off x="8763255" y="958999"/>
            <a:ext cx="3600005" cy="1184585"/>
          </a:xfrm>
          <a:prstGeom prst="rect">
            <a:avLst/>
          </a:prstGeom>
          <a:solidFill>
            <a:srgbClr val="1E1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C89C63F4-D6E8-A045-8AB7-570B49006B49}"/>
              </a:ext>
            </a:extLst>
          </p:cNvPr>
          <p:cNvSpPr/>
          <p:nvPr/>
        </p:nvSpPr>
        <p:spPr>
          <a:xfrm>
            <a:off x="8849238" y="960838"/>
            <a:ext cx="3721002" cy="1160331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spcBef>
                <a:spcPct val="6667"/>
              </a:spcBef>
            </a:pPr>
            <a:r>
              <a:rPr lang="sv-SE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Direktlänkar till:</a:t>
            </a:r>
          </a:p>
          <a:p>
            <a:pPr hangingPunct="0">
              <a:spcBef>
                <a:spcPct val="6667"/>
              </a:spcBef>
            </a:pPr>
            <a:r>
              <a:rPr lang="sv-SE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Filmen: </a:t>
            </a:r>
            <a:r>
              <a:rPr lang="sv-SE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Följ med ner i helveteshålet</a:t>
            </a:r>
            <a:endParaRPr lang="sv-SE" sz="20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hangingPunct="0">
              <a:spcBef>
                <a:spcPct val="6667"/>
              </a:spcBef>
            </a:pPr>
            <a:r>
              <a:rPr lang="sv-SE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Reportaget: </a:t>
            </a:r>
            <a:r>
              <a:rPr lang="sv-SE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Blodsbatterier</a:t>
            </a:r>
            <a:endParaRPr lang="sv-SE" sz="20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7F95984D-87D9-444E-8E04-7E0378638658}"/>
              </a:ext>
            </a:extLst>
          </p:cNvPr>
          <p:cNvSpPr/>
          <p:nvPr/>
        </p:nvSpPr>
        <p:spPr>
          <a:xfrm>
            <a:off x="945062" y="960838"/>
            <a:ext cx="4218609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CEF55D7D-FEE4-4247-BF13-93E5053AC5A7}"/>
              </a:ext>
            </a:extLst>
          </p:cNvPr>
          <p:cNvSpPr/>
          <p:nvPr/>
        </p:nvSpPr>
        <p:spPr>
          <a:xfrm>
            <a:off x="914447" y="837747"/>
            <a:ext cx="4482306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FILM OM KOBOLT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622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BC941E4-D332-FB45-8243-130E2398FA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326" y="-292830"/>
            <a:ext cx="13523840" cy="84524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59097" y="185977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5435195-3686-4645-9BAB-E3F553430E08}"/>
              </a:ext>
            </a:extLst>
          </p:cNvPr>
          <p:cNvSpPr/>
          <p:nvPr/>
        </p:nvSpPr>
        <p:spPr>
          <a:xfrm>
            <a:off x="945062" y="960838"/>
            <a:ext cx="5049338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23DB585-BF2B-474A-89F8-5D38F5E4ED39}"/>
              </a:ext>
            </a:extLst>
          </p:cNvPr>
          <p:cNvSpPr/>
          <p:nvPr/>
        </p:nvSpPr>
        <p:spPr>
          <a:xfrm>
            <a:off x="914446" y="837747"/>
            <a:ext cx="5079954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PRYLPYRAMIDEN 2.0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7775A15-6690-E84A-82C5-BF00317A3D06}"/>
              </a:ext>
            </a:extLst>
          </p:cNvPr>
          <p:cNvSpPr/>
          <p:nvPr/>
        </p:nvSpPr>
        <p:spPr>
          <a:xfrm rot="5400000">
            <a:off x="-3483990" y="3481224"/>
            <a:ext cx="7315202" cy="352747"/>
          </a:xfrm>
          <a:prstGeom prst="rect">
            <a:avLst/>
          </a:prstGeom>
          <a:solidFill>
            <a:srgbClr val="2960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riangel 10">
            <a:extLst>
              <a:ext uri="{FF2B5EF4-FFF2-40B4-BE49-F238E27FC236}">
                <a16:creationId xmlns:a16="http://schemas.microsoft.com/office/drawing/2014/main" id="{22CF92F8-76A1-8B43-BBD1-9C3F46523C4B}"/>
              </a:ext>
            </a:extLst>
          </p:cNvPr>
          <p:cNvSpPr/>
          <p:nvPr/>
        </p:nvSpPr>
        <p:spPr>
          <a:xfrm>
            <a:off x="6046289" y="2092121"/>
            <a:ext cx="5636532" cy="4859080"/>
          </a:xfrm>
          <a:prstGeom prst="triangle">
            <a:avLst/>
          </a:prstGeom>
          <a:solidFill>
            <a:srgbClr val="2960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34A54F36-4AEE-464E-87D5-26A76D966DB0}"/>
              </a:ext>
            </a:extLst>
          </p:cNvPr>
          <p:cNvSpPr/>
          <p:nvPr/>
        </p:nvSpPr>
        <p:spPr>
          <a:xfrm rot="10800000">
            <a:off x="7412943" y="2471264"/>
            <a:ext cx="1716951" cy="371959"/>
          </a:xfrm>
          <a:prstGeom prst="rect">
            <a:avLst/>
          </a:prstGeom>
          <a:solidFill>
            <a:srgbClr val="FBD3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6FE793A5-0EE0-CE42-9EEF-B20ACCA5A261}"/>
              </a:ext>
            </a:extLst>
          </p:cNvPr>
          <p:cNvSpPr/>
          <p:nvPr/>
        </p:nvSpPr>
        <p:spPr>
          <a:xfrm rot="10800000">
            <a:off x="9166755" y="4368382"/>
            <a:ext cx="3163965" cy="371959"/>
          </a:xfrm>
          <a:prstGeom prst="rect">
            <a:avLst/>
          </a:prstGeom>
          <a:solidFill>
            <a:srgbClr val="FBD3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C70A1C31-B8F1-C94C-839D-60DA13530149}"/>
              </a:ext>
            </a:extLst>
          </p:cNvPr>
          <p:cNvSpPr/>
          <p:nvPr/>
        </p:nvSpPr>
        <p:spPr>
          <a:xfrm>
            <a:off x="7377690" y="2427562"/>
            <a:ext cx="2065294" cy="45936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5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Fråga i butik</a:t>
            </a: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C4124D05-267B-904A-AFB9-4D97C3DCDC2E}"/>
              </a:ext>
            </a:extLst>
          </p:cNvPr>
          <p:cNvSpPr/>
          <p:nvPr/>
        </p:nvSpPr>
        <p:spPr>
          <a:xfrm rot="10800000">
            <a:off x="9427695" y="5623181"/>
            <a:ext cx="2847153" cy="371959"/>
          </a:xfrm>
          <a:prstGeom prst="rect">
            <a:avLst/>
          </a:prstGeom>
          <a:solidFill>
            <a:srgbClr val="FBD3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5F7F609-BCB3-3443-A002-255E236BF2ED}"/>
              </a:ext>
            </a:extLst>
          </p:cNvPr>
          <p:cNvSpPr/>
          <p:nvPr/>
        </p:nvSpPr>
        <p:spPr>
          <a:xfrm>
            <a:off x="9397302" y="5566735"/>
            <a:ext cx="3222173" cy="45936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5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Fråga i sociala medier</a:t>
            </a: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1557B16C-E32A-BF47-94D2-56B21D52DC9D}"/>
              </a:ext>
            </a:extLst>
          </p:cNvPr>
          <p:cNvSpPr/>
          <p:nvPr/>
        </p:nvSpPr>
        <p:spPr>
          <a:xfrm rot="10800000">
            <a:off x="9022290" y="3310952"/>
            <a:ext cx="1737145" cy="371959"/>
          </a:xfrm>
          <a:prstGeom prst="rect">
            <a:avLst/>
          </a:prstGeom>
          <a:solidFill>
            <a:srgbClr val="FBD3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7FB33616-51CA-814B-8A7C-AC3FCC447A60}"/>
              </a:ext>
            </a:extLst>
          </p:cNvPr>
          <p:cNvSpPr/>
          <p:nvPr/>
        </p:nvSpPr>
        <p:spPr>
          <a:xfrm rot="10800000">
            <a:off x="4974846" y="6076466"/>
            <a:ext cx="2683254" cy="371959"/>
          </a:xfrm>
          <a:prstGeom prst="rect">
            <a:avLst/>
          </a:prstGeom>
          <a:solidFill>
            <a:srgbClr val="FBD3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1E1E1E"/>
              </a:solidFill>
            </a:endParaRP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A6FB7672-C5CA-6C4E-A947-4C3821CE63A7}"/>
              </a:ext>
            </a:extLst>
          </p:cNvPr>
          <p:cNvSpPr/>
          <p:nvPr/>
        </p:nvSpPr>
        <p:spPr>
          <a:xfrm>
            <a:off x="5009039" y="6026100"/>
            <a:ext cx="2794793" cy="45936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5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Skriv under upprop</a:t>
            </a: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F4475A73-BEF8-FD44-903D-5793D4CDAB3E}"/>
              </a:ext>
            </a:extLst>
          </p:cNvPr>
          <p:cNvSpPr/>
          <p:nvPr/>
        </p:nvSpPr>
        <p:spPr>
          <a:xfrm>
            <a:off x="9129894" y="4313158"/>
            <a:ext cx="3534820" cy="45936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5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Välj mer hållbara företag</a:t>
            </a: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61CB859F-A851-B846-A43F-693F85D3A737}"/>
              </a:ext>
            </a:extLst>
          </p:cNvPr>
          <p:cNvSpPr/>
          <p:nvPr/>
        </p:nvSpPr>
        <p:spPr>
          <a:xfrm>
            <a:off x="8981328" y="3252505"/>
            <a:ext cx="1869943" cy="45936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5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Tipsa vänner</a:t>
            </a: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6B809582-786D-0B48-B0F5-385DFBD3C8FF}"/>
              </a:ext>
            </a:extLst>
          </p:cNvPr>
          <p:cNvSpPr/>
          <p:nvPr/>
        </p:nvSpPr>
        <p:spPr>
          <a:xfrm rot="10800000">
            <a:off x="5793890" y="4966840"/>
            <a:ext cx="2162630" cy="371959"/>
          </a:xfrm>
          <a:prstGeom prst="rect">
            <a:avLst/>
          </a:prstGeom>
          <a:solidFill>
            <a:srgbClr val="FBD3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1F0CADBA-9281-D143-848A-7CADD06F9CC1}"/>
              </a:ext>
            </a:extLst>
          </p:cNvPr>
          <p:cNvSpPr/>
          <p:nvPr/>
        </p:nvSpPr>
        <p:spPr>
          <a:xfrm>
            <a:off x="5802151" y="4921996"/>
            <a:ext cx="2229281" cy="45936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500" b="1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Tipsa släktingar</a:t>
            </a: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F6D501C8-D6EC-0044-9F95-0B2BEF7BBCB0}"/>
              </a:ext>
            </a:extLst>
          </p:cNvPr>
          <p:cNvSpPr/>
          <p:nvPr/>
        </p:nvSpPr>
        <p:spPr>
          <a:xfrm rot="5400000">
            <a:off x="2908524" y="-636749"/>
            <a:ext cx="1790077" cy="69071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F6587613-FC2E-B641-BEBC-D02B3FD93B5A}"/>
              </a:ext>
            </a:extLst>
          </p:cNvPr>
          <p:cNvSpPr/>
          <p:nvPr/>
        </p:nvSpPr>
        <p:spPr>
          <a:xfrm>
            <a:off x="945061" y="2062693"/>
            <a:ext cx="6713039" cy="1870677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Hur kan vi påverka företag att producera prylarna mer hållbart?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Till exempel kan du fråga om arbetsvillkoren på företagets sociala medie-kanaler, skriva under upprop som sätter press på företaget 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eller tipsa en familjemedlem att välja företag som är mer hållbara.</a:t>
            </a: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</p:spTree>
    <p:extLst>
      <p:ext uri="{BB962C8B-B14F-4D97-AF65-F5344CB8AC3E}">
        <p14:creationId xmlns:p14="http://schemas.microsoft.com/office/powerpoint/2010/main" val="3078692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kärmavbild 2021-03-15 kl. 22.24.13.png">
            <a:extLst>
              <a:ext uri="{FF2B5EF4-FFF2-40B4-BE49-F238E27FC236}">
                <a16:creationId xmlns:a16="http://schemas.microsoft.com/office/drawing/2014/main" id="{6A4597BB-47AE-EE4E-B18D-226912D34C6D}"/>
              </a:ext>
            </a:extLst>
          </p:cNvPr>
          <p:cNvPicPr/>
          <p:nvPr/>
        </p:nvPicPr>
        <p:blipFill rotWithShape="1">
          <a:blip r:embed="rId3">
            <a:alphaModFix amt="29000"/>
          </a:blip>
          <a:stretch>
            <a:fillRect/>
          </a:stretch>
        </p:blipFill>
        <p:spPr>
          <a:xfrm>
            <a:off x="-66675" y="0"/>
            <a:ext cx="13144500" cy="7358063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5F7A51C-08D6-7242-BEC1-1FA3D750DB99}"/>
              </a:ext>
            </a:extLst>
          </p:cNvPr>
          <p:cNvSpPr/>
          <p:nvPr/>
        </p:nvSpPr>
        <p:spPr>
          <a:xfrm>
            <a:off x="176374" y="201478"/>
            <a:ext cx="12656224" cy="6943240"/>
          </a:xfrm>
          <a:prstGeom prst="rect">
            <a:avLst/>
          </a:prstGeom>
          <a:noFill/>
          <a:ln w="36195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03F2569-39B2-A54E-B82C-2A17D6C1696D}"/>
              </a:ext>
            </a:extLst>
          </p:cNvPr>
          <p:cNvSpPr/>
          <p:nvPr/>
        </p:nvSpPr>
        <p:spPr>
          <a:xfrm>
            <a:off x="945063" y="960838"/>
            <a:ext cx="6483880" cy="66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07A833D-7B6A-5B49-8FCA-A4EE25299AFA}"/>
              </a:ext>
            </a:extLst>
          </p:cNvPr>
          <p:cNvSpPr/>
          <p:nvPr/>
        </p:nvSpPr>
        <p:spPr>
          <a:xfrm>
            <a:off x="914447" y="837747"/>
            <a:ext cx="6483880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lang="sv-SE" sz="45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VAR HAMNAR PENGARNA?</a:t>
            </a:r>
            <a:endParaRPr sz="45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22A8296-38F8-2D45-B970-FF5A143CF9D7}"/>
              </a:ext>
            </a:extLst>
          </p:cNvPr>
          <p:cNvSpPr/>
          <p:nvPr/>
        </p:nvSpPr>
        <p:spPr>
          <a:xfrm>
            <a:off x="945061" y="2062694"/>
            <a:ext cx="7139395" cy="36195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Svenska banker ställer inte tillräckliga krav på företag de investerar i. 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 bidrar alltså till att driva på klimatförändringarna, kränka mänskliga rättigheter och utarma den biologiska mångfalden. </a:t>
            </a:r>
          </a:p>
          <a:p>
            <a:pPr hangingPunct="0">
              <a:lnSpc>
                <a:spcPct val="83333"/>
              </a:lnSpc>
              <a:spcBef>
                <a:spcPct val="6667"/>
              </a:spcBef>
            </a:pP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Till exempel investerar svenska banker flera miljarder av svenskarnas fondsparande i företag som bidrar till regnskogsskövlingen i Amazonas.</a:t>
            </a:r>
            <a:b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sv-SE" sz="2000" dirty="0">
              <a:solidFill>
                <a:srgbClr val="1E1E1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 hangingPunct="0">
              <a:lnSpc>
                <a:spcPct val="83333"/>
              </a:lnSpc>
              <a:spcBef>
                <a:spcPct val="6667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1E1E1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Granskningar av Fair Finance Guide har också visat att svenska banker investerat hundratals miljoner i gruvbolag som kränker mänskliga rättigheter och bidrar till miljöförstörelse. </a:t>
            </a: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C33A5619-B9DC-484C-BBB6-4CFB49FD2F1E}"/>
              </a:ext>
            </a:extLst>
          </p:cNvPr>
          <p:cNvSpPr txBox="1"/>
          <p:nvPr/>
        </p:nvSpPr>
        <p:spPr>
          <a:xfrm>
            <a:off x="10483459" y="6973813"/>
            <a:ext cx="3033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sv-S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Kristof</a:t>
            </a:r>
            <a:r>
              <a: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Vadino/CCC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7273443-34C7-C848-B471-5646A0382A81}"/>
              </a:ext>
            </a:extLst>
          </p:cNvPr>
          <p:cNvSpPr/>
          <p:nvPr/>
        </p:nvSpPr>
        <p:spPr>
          <a:xfrm rot="10800000">
            <a:off x="-1089" y="6958738"/>
            <a:ext cx="13011150" cy="371959"/>
          </a:xfrm>
          <a:prstGeom prst="rect">
            <a:avLst/>
          </a:prstGeom>
          <a:solidFill>
            <a:srgbClr val="FBD34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2E8DD58-4DA4-E140-8D3B-C205A5E148D5}"/>
              </a:ext>
            </a:extLst>
          </p:cNvPr>
          <p:cNvSpPr/>
          <p:nvPr/>
        </p:nvSpPr>
        <p:spPr>
          <a:xfrm>
            <a:off x="8629651" y="6948063"/>
            <a:ext cx="5185098" cy="864682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83333"/>
              </a:lnSpc>
            </a:pPr>
            <a:endParaRPr lang="sv-SE" sz="2250" dirty="0">
              <a:solidFill>
                <a:srgbClr val="1E1E1E"/>
              </a:solidFill>
              <a:latin typeface="Trade Gothic LT Std Cn"/>
              <a:cs typeface="Trade Gothic LT Std Cn"/>
            </a:endParaRPr>
          </a:p>
          <a:p>
            <a:pPr algn="l" hangingPunct="0">
              <a:lnSpc>
                <a:spcPct val="83333"/>
              </a:lnSpc>
            </a:pPr>
            <a:endParaRPr sz="2250" dirty="0">
              <a:solidFill>
                <a:srgbClr val="1E1E1E"/>
              </a:solidFill>
              <a:latin typeface="Trade Gothic LT Std Cn"/>
              <a:ea typeface="+mn-ea"/>
              <a:cs typeface="Trade Gothic LT Std Cn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7CFB76E-C9DF-7840-ADB1-B95C13653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78417" y="2075379"/>
            <a:ext cx="6708149" cy="377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35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BB676EF3F648048B5AEBE0ADE532136" ma:contentTypeVersion="13" ma:contentTypeDescription="Skapa ett nytt dokument." ma:contentTypeScope="" ma:versionID="d381140cbd05a58bb36c05aef88a1beb">
  <xsd:schema xmlns:xsd="http://www.w3.org/2001/XMLSchema" xmlns:xs="http://www.w3.org/2001/XMLSchema" xmlns:p="http://schemas.microsoft.com/office/2006/metadata/properties" xmlns:ns2="82dfba9f-d56b-4d04-9cec-3defe54c261c" xmlns:ns3="58a07ec1-7550-483a-8849-b3bffa39a5f1" targetNamespace="http://schemas.microsoft.com/office/2006/metadata/properties" ma:root="true" ma:fieldsID="d8ef0c6ba2e99b035dacd951ae56796a" ns2:_="" ns3:_="">
    <xsd:import namespace="82dfba9f-d56b-4d04-9cec-3defe54c261c"/>
    <xsd:import namespace="58a07ec1-7550-483a-8849-b3bffa39a5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fba9f-d56b-4d04-9cec-3defe54c26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07ec1-7550-483a-8849-b3bffa39a5f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9BCF4C-F8A9-459F-8BAA-F8C561183D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dfba9f-d56b-4d04-9cec-3defe54c261c"/>
    <ds:schemaRef ds:uri="58a07ec1-7550-483a-8849-b3bffa39a5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C91B1A-758E-4C06-B9E0-0E8F9A5BBD6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C7CE135-5438-493C-9912-476D8A4F0B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719</Words>
  <Application>Microsoft Macintosh PowerPoint</Application>
  <PresentationFormat>Anpassad</PresentationFormat>
  <Paragraphs>116</Paragraphs>
  <Slides>14</Slides>
  <Notes>14</Notes>
  <HiddenSlides>0</HiddenSlides>
  <MMClips>2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9" baseType="lpstr">
      <vt:lpstr>Arial Narrow</vt:lpstr>
      <vt:lpstr>Arial</vt:lpstr>
      <vt:lpstr>Calibri</vt:lpstr>
      <vt:lpstr>Trade Gothic LT Std Cn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creator/>
  <cp:lastModifiedBy/>
  <cp:revision>7</cp:revision>
  <dcterms:created xsi:type="dcterms:W3CDTF">2021-11-17T14:40:35Z</dcterms:created>
  <dcterms:modified xsi:type="dcterms:W3CDTF">2023-02-15T13:35:11Z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0x0101006BB676EF3F648048B5AEBE0ADE532136</vt:lpwstr>
  </property>
</Properties>
</file>