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648" r:id="rId4"/>
  </p:sldMasterIdLst>
  <p:notesMasterIdLst>
    <p:notesMasterId r:id="rId32"/>
  </p:notesMasterIdLst>
  <p:sldIdLst>
    <p:sldId id="256" r:id="rId5"/>
    <p:sldId id="384" r:id="rId6"/>
    <p:sldId id="414" r:id="rId7"/>
    <p:sldId id="354" r:id="rId8"/>
    <p:sldId id="412" r:id="rId9"/>
    <p:sldId id="423" r:id="rId10"/>
    <p:sldId id="424" r:id="rId11"/>
    <p:sldId id="388" r:id="rId12"/>
    <p:sldId id="426" r:id="rId13"/>
    <p:sldId id="427" r:id="rId14"/>
    <p:sldId id="428" r:id="rId15"/>
    <p:sldId id="429" r:id="rId16"/>
    <p:sldId id="430" r:id="rId17"/>
    <p:sldId id="431" r:id="rId18"/>
    <p:sldId id="432" r:id="rId19"/>
    <p:sldId id="403" r:id="rId20"/>
    <p:sldId id="404" r:id="rId21"/>
    <p:sldId id="419" r:id="rId22"/>
    <p:sldId id="433" r:id="rId23"/>
    <p:sldId id="434" r:id="rId24"/>
    <p:sldId id="418" r:id="rId25"/>
    <p:sldId id="387" r:id="rId26"/>
    <p:sldId id="417" r:id="rId27"/>
    <p:sldId id="435" r:id="rId28"/>
    <p:sldId id="400" r:id="rId29"/>
    <p:sldId id="413" r:id="rId30"/>
    <p:sldId id="399" r:id="rId31"/>
  </p:sldIdLst>
  <p:sldSz cx="13011150" cy="7315200"/>
  <p:notesSz cx="6858000" cy="9144000"/>
  <p:embeddedFontLst>
    <p:embeddedFont>
      <p:font typeface="Arial Narrow" panose="020B0606020202030204" pitchFamily="34" charset="0"/>
      <p:regular r:id="rId33"/>
      <p:bold r:id="rId34"/>
      <p:italic r:id="rId35"/>
      <p:boldItalic r:id="rId36"/>
    </p:embeddedFont>
    <p:embeddedFont>
      <p:font typeface="Calibri" panose="020F0502020204030204" pitchFamily="34" charset="0"/>
      <p:regular r:id="rId37"/>
      <p:bold r:id="rId38"/>
      <p:italic r:id="rId39"/>
      <p:boldItalic r:id="rId40"/>
    </p:embeddedFont>
    <p:embeddedFont>
      <p:font typeface="Trade Gothic LT Std Cn" panose="00000506000000000000" charset="0"/>
      <p:regular r:id="rId41"/>
      <p:bold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amnlöst avsnitt" id="{5FA11941-EB09-43F8-9D50-15D6889FEA17}">
          <p14:sldIdLst>
            <p14:sldId id="256"/>
            <p14:sldId id="384"/>
            <p14:sldId id="414"/>
            <p14:sldId id="354"/>
            <p14:sldId id="412"/>
            <p14:sldId id="423"/>
            <p14:sldId id="424"/>
            <p14:sldId id="388"/>
            <p14:sldId id="426"/>
            <p14:sldId id="427"/>
            <p14:sldId id="428"/>
            <p14:sldId id="429"/>
            <p14:sldId id="430"/>
            <p14:sldId id="431"/>
            <p14:sldId id="432"/>
            <p14:sldId id="403"/>
            <p14:sldId id="404"/>
            <p14:sldId id="419"/>
            <p14:sldId id="433"/>
            <p14:sldId id="434"/>
            <p14:sldId id="418"/>
            <p14:sldId id="387"/>
            <p14:sldId id="417"/>
            <p14:sldId id="435"/>
            <p14:sldId id="400"/>
            <p14:sldId id="413"/>
            <p14:sldId id="3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Författare" initials="E"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349"/>
    <a:srgbClr val="1E1E1E"/>
    <a:srgbClr val="F4F4F4"/>
    <a:srgbClr val="296025"/>
    <a:srgbClr val="111528"/>
    <a:srgbClr val="E98AC1"/>
    <a:srgbClr val="2D4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ECEABFD6-DEF5-4B08-A064-399E52D03A91}">
  <a:tblStyle styleId="{ECEABFD6-DEF5-4B08-A064-399E52D03A91}" styleName="Visme - Default">
    <a:wholeTbl>
      <a:tcTxStyle>
        <a:fontRef idx="minor">
          <a:prstClr val="black"/>
        </a:fontRef>
        <a:prstClr val="black"/>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FFFFFF"/>
          </a:solidFill>
        </a:fill>
      </a:tcStyle>
    </a:wholeTbl>
    <a:band1H>
      <a:tcStyle>
        <a:tcBdr/>
      </a:tcStyle>
    </a:band1H>
    <a:band2H>
      <a:tcStyle>
        <a:tcBdr/>
        <a:fill>
          <a:solidFill>
            <a:srgbClr val="EAF3F3"/>
          </a:solidFill>
        </a:fill>
      </a:tcStyle>
    </a:band2H>
    <a:firstRow>
      <a:tcTxStyle>
        <a:fontRef idx="minor">
          <a:srgbClr val="FFFFFF"/>
        </a:fontRef>
        <a:srgbClr val="FFFFFF"/>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4682B4"/>
          </a:solidFill>
        </a:fill>
      </a:tcStyle>
    </a:firstRow>
  </a:tblStyle>
  <a:tblStyle styleId="{250974F7-19B4-4E8B-8F88-A368280DB3C5}" styleName="Visme - Dark">
    <a:wholeTbl>
      <a:tcTxStyle>
        <a:fontRef idx="minor">
          <a:prstClr val="white"/>
        </a:fontRef>
        <a:prstClr val="white"/>
      </a:tcTxStyle>
      <a:tcStyle>
        <a:tcBdr>
          <a:left>
            <a:ln w="12700" cmpd="sng">
              <a:solidFill>
                <a:srgbClr val="DAE4EA"/>
              </a:solidFill>
            </a:ln>
          </a:left>
          <a:right>
            <a:ln w="12700" cmpd="sng">
              <a:solidFill>
                <a:srgbClr val="34495E"/>
              </a:solidFill>
            </a:ln>
          </a:right>
          <a:top>
            <a:ln w="12700" cmpd="sng">
              <a:solidFill>
                <a:srgbClr val="DAE4EA"/>
              </a:solidFill>
            </a:ln>
          </a:top>
          <a:bottom>
            <a:ln w="12700" cmpd="sng">
              <a:solidFill>
                <a:srgbClr val="34495E"/>
              </a:solidFill>
            </a:ln>
          </a:bottom>
          <a:insideH>
            <a:ln w="12700" cmpd="sng">
              <a:solidFill>
                <a:srgbClr val="34495E"/>
              </a:solidFill>
            </a:ln>
          </a:insideH>
          <a:insideV>
            <a:ln w="12700" cmpd="sng">
              <a:solidFill>
                <a:srgbClr val="34495E"/>
              </a:solidFill>
            </a:ln>
          </a:insideV>
        </a:tcBdr>
        <a:fill>
          <a:solidFill>
            <a:srgbClr val="34495E"/>
          </a:solidFill>
        </a:fill>
      </a:tcStyle>
    </a:wholeTbl>
    <a:firstRow>
      <a:tcTxStyle>
        <a:fontRef idx="minor">
          <a:srgbClr val="DDDD55"/>
        </a:fontRef>
        <a:srgbClr val="DDDD55"/>
      </a:tcTxStyle>
      <a:tcStyle>
        <a:tcBdr/>
      </a:tcStyle>
    </a:firstRow>
  </a:tblStyle>
  <a:tblStyle styleId="{D6B0A444-BE85-4B0B-AF8B-2701F9732221}" styleName="Visme - Light">
    <a:wholeTbl>
      <a:tcTxStyle>
        <a:fontRef idx="minor">
          <a:srgbClr val="818181"/>
        </a:fontRef>
        <a:srgbClr val="818181"/>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DAE4EA"/>
          </a:solidFill>
        </a:fill>
      </a:tcStyle>
    </a:wholeTbl>
    <a:firstRow>
      <a:tcTxStyle b="on">
        <a:fontRef idx="minor">
          <a:srgbClr val="818181"/>
        </a:fontRef>
        <a:srgbClr val="818181"/>
      </a:tcTxStyle>
      <a:tcStyle>
        <a:tcBdr/>
      </a:tcStyle>
    </a:firstRow>
  </a:tblStyle>
  <a:tblStyle styleId="{D801C701-60A8-4CDB-9F91-86469C498BE4}" styleName="Visme - Dark with blue">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717274"/>
          </a:solidFill>
        </a:fill>
      </a:tcStyle>
    </a:wholeTbl>
    <a:firstRow>
      <a:tcTxStyle b="on">
        <a:fontRef idx="minor">
          <a:srgbClr val="FFFFFF"/>
        </a:fontRef>
        <a:srgbClr val="FFFFFF"/>
      </a:tcTxStyle>
      <a:tcStyle>
        <a:tcBdr/>
        <a:fill>
          <a:solidFill>
            <a:srgbClr val="40A0F7"/>
          </a:solidFill>
        </a:fill>
      </a:tcStyle>
    </a:firstRow>
  </a:tblStyle>
  <a:tblStyle styleId="{CB79AEA9-4FA3-4525-A49E-7F1D2E6B107D}" styleName="Visme - Blue with Navy">
    <a:wholeTbl>
      <a:tcTxStyle>
        <a:fontRef idx="minor">
          <a:prstClr val="white"/>
        </a:fontRef>
        <a:prstClr val="white"/>
      </a:tcTxStyle>
      <a:tcStyle>
        <a:tcBdr>
          <a:left>
            <a:ln w="12700" cmpd="sng">
              <a:solidFill>
                <a:srgbClr val="DAE4EA"/>
              </a:solidFill>
            </a:ln>
          </a:left>
          <a:right>
            <a:ln w="12700" cmpd="sng">
              <a:solidFill>
                <a:srgbClr val="DAE4EA"/>
              </a:solidFill>
            </a:ln>
          </a:right>
          <a:top>
            <a:ln w="12700" cmpd="sng">
              <a:solidFill>
                <a:srgbClr val="DAE4EA"/>
              </a:solidFill>
            </a:ln>
          </a:top>
          <a:bottom>
            <a:ln w="12700" cmpd="sng">
              <a:solidFill>
                <a:srgbClr val="DAE4EA"/>
              </a:solidFill>
            </a:ln>
          </a:bottom>
          <a:insideH>
            <a:ln w="12700" cmpd="sng">
              <a:solidFill>
                <a:srgbClr val="DAE4EA"/>
              </a:solidFill>
            </a:ln>
          </a:insideH>
          <a:insideV>
            <a:ln w="12700" cmpd="sng">
              <a:solidFill>
                <a:srgbClr val="DAE4EA"/>
              </a:solidFill>
            </a:ln>
          </a:insideV>
        </a:tcBdr>
        <a:fill>
          <a:solidFill>
            <a:srgbClr val="3498DB"/>
          </a:solidFill>
        </a:fill>
      </a:tcStyle>
    </a:wholeTbl>
    <a:firstRow>
      <a:tcStyle>
        <a:tcBdr/>
        <a:fill>
          <a:solidFill>
            <a:srgbClr val="343F4E"/>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97" autoAdjust="0"/>
    <p:restoredTop sz="94050"/>
  </p:normalViewPr>
  <p:slideViewPr>
    <p:cSldViewPr snapToGrid="0">
      <p:cViewPr varScale="1">
        <p:scale>
          <a:sx n="57" d="100"/>
          <a:sy n="57" d="100"/>
        </p:scale>
        <p:origin x="6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429A-90FE-4F33-893D-5F2AADB556A3}" type="datetimeFigureOut">
              <a:rPr lang="en-US"/>
              <a:t>3/28/2023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38AFD9-D5DB-4A47-A4BE-251B4DF1413A}" type="slidenum">
              <a:rPr lang="en-US"/>
              <a:t>‹#›</a:t>
            </a:fld>
            <a:endParaRPr lang="en-US"/>
          </a:p>
        </p:txBody>
      </p:sp>
    </p:spTree>
    <p:extLst>
      <p:ext uri="{BB962C8B-B14F-4D97-AF65-F5344CB8AC3E}">
        <p14:creationId xmlns:p14="http://schemas.microsoft.com/office/powerpoint/2010/main" val="35068719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Type your notes</a:t>
            </a:r>
          </a:p>
        </p:txBody>
      </p:sp>
      <p:sp>
        <p:nvSpPr>
          <p:cNvPr id="4" name="Slide Number Placeholder 3"/>
          <p:cNvSpPr>
            <a:spLocks noGrp="1"/>
          </p:cNvSpPr>
          <p:nvPr>
            <p:ph type="sldNum" sz="quarter" idx="5"/>
          </p:nvPr>
        </p:nvSpPr>
        <p:spPr/>
        <p:txBody>
          <a:bodyPr/>
          <a:lstStyle/>
          <a:p>
            <a:fld id="{4F38AFD9-D5DB-4A47-A4BE-251B4DF1413A}" type="slidenum">
              <a:rPr lang="en-US"/>
              <a:t>1</a:t>
            </a:fld>
            <a:endParaRPr lang="en-US"/>
          </a:p>
        </p:txBody>
      </p:sp>
    </p:spTree>
    <p:extLst>
      <p:ext uri="{BB962C8B-B14F-4D97-AF65-F5344CB8AC3E}">
        <p14:creationId xmlns:p14="http://schemas.microsoft.com/office/powerpoint/2010/main" val="1743608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10</a:t>
            </a:fld>
            <a:endParaRPr lang="en-US"/>
          </a:p>
        </p:txBody>
      </p:sp>
    </p:spTree>
    <p:extLst>
      <p:ext uri="{BB962C8B-B14F-4D97-AF65-F5344CB8AC3E}">
        <p14:creationId xmlns:p14="http://schemas.microsoft.com/office/powerpoint/2010/main" val="39584286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11</a:t>
            </a:fld>
            <a:endParaRPr lang="en-US"/>
          </a:p>
        </p:txBody>
      </p:sp>
    </p:spTree>
    <p:extLst>
      <p:ext uri="{BB962C8B-B14F-4D97-AF65-F5344CB8AC3E}">
        <p14:creationId xmlns:p14="http://schemas.microsoft.com/office/powerpoint/2010/main" val="95693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12</a:t>
            </a:fld>
            <a:endParaRPr lang="en-US"/>
          </a:p>
        </p:txBody>
      </p:sp>
    </p:spTree>
    <p:extLst>
      <p:ext uri="{BB962C8B-B14F-4D97-AF65-F5344CB8AC3E}">
        <p14:creationId xmlns:p14="http://schemas.microsoft.com/office/powerpoint/2010/main" val="717854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13</a:t>
            </a:fld>
            <a:endParaRPr lang="en-US"/>
          </a:p>
        </p:txBody>
      </p:sp>
    </p:spTree>
    <p:extLst>
      <p:ext uri="{BB962C8B-B14F-4D97-AF65-F5344CB8AC3E}">
        <p14:creationId xmlns:p14="http://schemas.microsoft.com/office/powerpoint/2010/main" val="3405468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14</a:t>
            </a:fld>
            <a:endParaRPr lang="en-US"/>
          </a:p>
        </p:txBody>
      </p:sp>
    </p:spTree>
    <p:extLst>
      <p:ext uri="{BB962C8B-B14F-4D97-AF65-F5344CB8AC3E}">
        <p14:creationId xmlns:p14="http://schemas.microsoft.com/office/powerpoint/2010/main" val="267009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15</a:t>
            </a:fld>
            <a:endParaRPr lang="en-US"/>
          </a:p>
        </p:txBody>
      </p:sp>
    </p:spTree>
    <p:extLst>
      <p:ext uri="{BB962C8B-B14F-4D97-AF65-F5344CB8AC3E}">
        <p14:creationId xmlns:p14="http://schemas.microsoft.com/office/powerpoint/2010/main" val="983882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16</a:t>
            </a:fld>
            <a:endParaRPr lang="en-US"/>
          </a:p>
        </p:txBody>
      </p:sp>
    </p:spTree>
    <p:extLst>
      <p:ext uri="{BB962C8B-B14F-4D97-AF65-F5344CB8AC3E}">
        <p14:creationId xmlns:p14="http://schemas.microsoft.com/office/powerpoint/2010/main" val="826000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17</a:t>
            </a:fld>
            <a:endParaRPr lang="en-US"/>
          </a:p>
        </p:txBody>
      </p:sp>
    </p:spTree>
    <p:extLst>
      <p:ext uri="{BB962C8B-B14F-4D97-AF65-F5344CB8AC3E}">
        <p14:creationId xmlns:p14="http://schemas.microsoft.com/office/powerpoint/2010/main" val="33698056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18</a:t>
            </a:fld>
            <a:endParaRPr lang="en-US"/>
          </a:p>
        </p:txBody>
      </p:sp>
    </p:spTree>
    <p:extLst>
      <p:ext uri="{BB962C8B-B14F-4D97-AF65-F5344CB8AC3E}">
        <p14:creationId xmlns:p14="http://schemas.microsoft.com/office/powerpoint/2010/main" val="636170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19</a:t>
            </a:fld>
            <a:endParaRPr lang="en-US"/>
          </a:p>
        </p:txBody>
      </p:sp>
    </p:spTree>
    <p:extLst>
      <p:ext uri="{BB962C8B-B14F-4D97-AF65-F5344CB8AC3E}">
        <p14:creationId xmlns:p14="http://schemas.microsoft.com/office/powerpoint/2010/main" val="996460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a:t>
            </a:fld>
            <a:endParaRPr lang="en-US"/>
          </a:p>
        </p:txBody>
      </p:sp>
    </p:spTree>
    <p:extLst>
      <p:ext uri="{BB962C8B-B14F-4D97-AF65-F5344CB8AC3E}">
        <p14:creationId xmlns:p14="http://schemas.microsoft.com/office/powerpoint/2010/main" val="3920156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20</a:t>
            </a:fld>
            <a:endParaRPr lang="en-US"/>
          </a:p>
        </p:txBody>
      </p:sp>
    </p:spTree>
    <p:extLst>
      <p:ext uri="{BB962C8B-B14F-4D97-AF65-F5344CB8AC3E}">
        <p14:creationId xmlns:p14="http://schemas.microsoft.com/office/powerpoint/2010/main" val="2670097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21</a:t>
            </a:fld>
            <a:endParaRPr lang="en-US"/>
          </a:p>
        </p:txBody>
      </p:sp>
    </p:spTree>
    <p:extLst>
      <p:ext uri="{BB962C8B-B14F-4D97-AF65-F5344CB8AC3E}">
        <p14:creationId xmlns:p14="http://schemas.microsoft.com/office/powerpoint/2010/main" val="6610022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r>
              <a:rPr>
                <a:latin typeface="Arial"/>
                <a:ea typeface="+mn-ea"/>
                <a:cs typeface="Arial"/>
              </a:rPr>
              <a:t>Add note to this slide</a:t>
            </a:r>
          </a:p>
        </p:txBody>
      </p:sp>
      <p:sp>
        <p:nvSpPr>
          <p:cNvPr id="4" name="Slide Number Placeholder 3"/>
          <p:cNvSpPr>
            <a:spLocks noGrp="1"/>
          </p:cNvSpPr>
          <p:nvPr>
            <p:ph type="sldNum" sz="quarter" idx="5"/>
          </p:nvPr>
        </p:nvSpPr>
        <p:spPr/>
        <p:txBody>
          <a:bodyPr/>
          <a:lstStyle/>
          <a:p>
            <a:fld id="{4F38AFD9-D5DB-4A47-A4BE-251B4DF1413A}" type="slidenum">
              <a:rPr lang="en-US"/>
              <a:t>22</a:t>
            </a:fld>
            <a:endParaRPr lang="en-US"/>
          </a:p>
        </p:txBody>
      </p:sp>
    </p:spTree>
    <p:extLst>
      <p:ext uri="{BB962C8B-B14F-4D97-AF65-F5344CB8AC3E}">
        <p14:creationId xmlns:p14="http://schemas.microsoft.com/office/powerpoint/2010/main" val="22599525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23</a:t>
            </a:fld>
            <a:endParaRPr lang="en-US"/>
          </a:p>
        </p:txBody>
      </p:sp>
    </p:spTree>
    <p:extLst>
      <p:ext uri="{BB962C8B-B14F-4D97-AF65-F5344CB8AC3E}">
        <p14:creationId xmlns:p14="http://schemas.microsoft.com/office/powerpoint/2010/main" val="3615648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24</a:t>
            </a:fld>
            <a:endParaRPr lang="en-US"/>
          </a:p>
        </p:txBody>
      </p:sp>
    </p:spTree>
    <p:extLst>
      <p:ext uri="{BB962C8B-B14F-4D97-AF65-F5344CB8AC3E}">
        <p14:creationId xmlns:p14="http://schemas.microsoft.com/office/powerpoint/2010/main" val="1526436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25</a:t>
            </a:fld>
            <a:endParaRPr lang="en-US"/>
          </a:p>
        </p:txBody>
      </p:sp>
    </p:spTree>
    <p:extLst>
      <p:ext uri="{BB962C8B-B14F-4D97-AF65-F5344CB8AC3E}">
        <p14:creationId xmlns:p14="http://schemas.microsoft.com/office/powerpoint/2010/main" val="5910562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26</a:t>
            </a:fld>
            <a:endParaRPr lang="en-US"/>
          </a:p>
        </p:txBody>
      </p:sp>
    </p:spTree>
    <p:extLst>
      <p:ext uri="{BB962C8B-B14F-4D97-AF65-F5344CB8AC3E}">
        <p14:creationId xmlns:p14="http://schemas.microsoft.com/office/powerpoint/2010/main" val="9825842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spcFirstLastPara="0" lIns="0" tIns="0" rIns="0" bIns="0" anchor="t"/>
          <a:lstStyle/>
          <a:p>
            <a:pPr algn="l" hangingPunct="0">
              <a:lnSpc>
                <a:spcPct val="100000"/>
              </a:lnSpc>
            </a:pPr>
            <a:endParaRPr dirty="0">
              <a:latin typeface="Arial"/>
              <a:ea typeface="+mn-ea"/>
              <a:cs typeface="Arial"/>
            </a:endParaRPr>
          </a:p>
        </p:txBody>
      </p:sp>
      <p:sp>
        <p:nvSpPr>
          <p:cNvPr id="4" name="Slide Number Placeholder 3"/>
          <p:cNvSpPr>
            <a:spLocks noGrp="1"/>
          </p:cNvSpPr>
          <p:nvPr>
            <p:ph type="sldNum" sz="quarter" idx="5"/>
          </p:nvPr>
        </p:nvSpPr>
        <p:spPr/>
        <p:txBody>
          <a:bodyPr/>
          <a:lstStyle/>
          <a:p>
            <a:fld id="{4F38AFD9-D5DB-4A47-A4BE-251B4DF1413A}" type="slidenum">
              <a:rPr lang="en-US"/>
              <a:t>27</a:t>
            </a:fld>
            <a:endParaRPr lang="en-US"/>
          </a:p>
        </p:txBody>
      </p:sp>
    </p:spTree>
    <p:extLst>
      <p:ext uri="{BB962C8B-B14F-4D97-AF65-F5344CB8AC3E}">
        <p14:creationId xmlns:p14="http://schemas.microsoft.com/office/powerpoint/2010/main" val="2873256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3</a:t>
            </a:fld>
            <a:endParaRPr lang="en-US"/>
          </a:p>
        </p:txBody>
      </p:sp>
    </p:spTree>
    <p:extLst>
      <p:ext uri="{BB962C8B-B14F-4D97-AF65-F5344CB8AC3E}">
        <p14:creationId xmlns:p14="http://schemas.microsoft.com/office/powerpoint/2010/main" val="3461572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Film om utbildningsmaterialet: </a:t>
            </a:r>
            <a:r>
              <a:rPr lang="sv-SE" dirty="0" err="1"/>
              <a:t>https</a:t>
            </a:r>
            <a:r>
              <a:rPr lang="sv-SE" dirty="0"/>
              <a:t>://</a:t>
            </a:r>
            <a:r>
              <a:rPr lang="sv-SE" dirty="0" err="1"/>
              <a:t>www.youtube.com</a:t>
            </a:r>
            <a:r>
              <a:rPr lang="sv-SE" dirty="0"/>
              <a:t>/</a:t>
            </a:r>
            <a:r>
              <a:rPr lang="sv-SE" dirty="0" err="1"/>
              <a:t>watch?v</a:t>
            </a:r>
            <a:r>
              <a:rPr lang="sv-SE" dirty="0"/>
              <a:t>=7r5vuAmgyck&amp;feature=</a:t>
            </a:r>
            <a:r>
              <a:rPr lang="sv-SE" dirty="0" err="1"/>
              <a:t>youtu.be</a:t>
            </a:r>
            <a:endParaRPr lang="sv-SE"/>
          </a:p>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4</a:t>
            </a:fld>
            <a:endParaRPr lang="en-US"/>
          </a:p>
        </p:txBody>
      </p:sp>
    </p:spTree>
    <p:extLst>
      <p:ext uri="{BB962C8B-B14F-4D97-AF65-F5344CB8AC3E}">
        <p14:creationId xmlns:p14="http://schemas.microsoft.com/office/powerpoint/2010/main" val="169423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5</a:t>
            </a:fld>
            <a:endParaRPr lang="en-US"/>
          </a:p>
        </p:txBody>
      </p:sp>
    </p:spTree>
    <p:extLst>
      <p:ext uri="{BB962C8B-B14F-4D97-AF65-F5344CB8AC3E}">
        <p14:creationId xmlns:p14="http://schemas.microsoft.com/office/powerpoint/2010/main" val="9964608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6</a:t>
            </a:fld>
            <a:endParaRPr lang="en-US"/>
          </a:p>
        </p:txBody>
      </p:sp>
    </p:spTree>
    <p:extLst>
      <p:ext uri="{BB962C8B-B14F-4D97-AF65-F5344CB8AC3E}">
        <p14:creationId xmlns:p14="http://schemas.microsoft.com/office/powerpoint/2010/main" val="408912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7</a:t>
            </a:fld>
            <a:endParaRPr lang="en-US"/>
          </a:p>
        </p:txBody>
      </p:sp>
    </p:spTree>
    <p:extLst>
      <p:ext uri="{BB962C8B-B14F-4D97-AF65-F5344CB8AC3E}">
        <p14:creationId xmlns:p14="http://schemas.microsoft.com/office/powerpoint/2010/main" val="1702233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8</a:t>
            </a:fld>
            <a:endParaRPr lang="en-US"/>
          </a:p>
        </p:txBody>
      </p:sp>
    </p:spTree>
    <p:extLst>
      <p:ext uri="{BB962C8B-B14F-4D97-AF65-F5344CB8AC3E}">
        <p14:creationId xmlns:p14="http://schemas.microsoft.com/office/powerpoint/2010/main" val="267009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4F38AFD9-D5DB-4A47-A4BE-251B4DF1413A}" type="slidenum">
              <a:rPr lang="en-US" smtClean="0"/>
              <a:t>9</a:t>
            </a:fld>
            <a:endParaRPr lang="en-US"/>
          </a:p>
        </p:txBody>
      </p:sp>
    </p:spTree>
    <p:extLst>
      <p:ext uri="{BB962C8B-B14F-4D97-AF65-F5344CB8AC3E}">
        <p14:creationId xmlns:p14="http://schemas.microsoft.com/office/powerpoint/2010/main" val="1095936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t>Title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t>Subtitle</a:t>
            </a:r>
          </a:p>
        </p:txBody>
      </p:sp>
      <p:sp>
        <p:nvSpPr>
          <p:cNvPr id="4" name="Date placeholder 3"/>
          <p:cNvSpPr>
            <a:spLocks noGrp="1"/>
          </p:cNvSpPr>
          <p:nvPr>
            <p:ph type="dt" sz="half" idx="10"/>
          </p:nvPr>
        </p:nvSpPr>
        <p:spPr/>
        <p:txBody>
          <a:bodyPr/>
          <a:lstStyle/>
          <a:p>
            <a:fld id="{1A2F0B57-8E6A-4005-9EDD-D258F6CC94AB}" type="datetimeFigureOut">
              <a:rPr lang="sv-SE" smtClean="0"/>
              <a:t>2023-03-28</a:t>
            </a:fld>
            <a:endParaRPr/>
          </a:p>
        </p:txBody>
      </p:sp>
      <p:sp>
        <p:nvSpPr>
          <p:cNvPr id="5" name="Bottom colontitle 4"/>
          <p:cNvSpPr>
            <a:spLocks noGrp="1"/>
          </p:cNvSpPr>
          <p:nvPr>
            <p:ph type="ftr" sz="quarter" idx="11"/>
          </p:nvPr>
        </p:nvSpPr>
        <p:spPr/>
        <p:txBody>
          <a:bodyPr/>
          <a:lstStyle/>
          <a:p>
            <a:endParaRPr/>
          </a:p>
        </p:txBody>
      </p:sp>
      <p:sp>
        <p:nvSpPr>
          <p:cNvPr id="6" name="Slide number 5"/>
          <p:cNvSpPr>
            <a:spLocks noGrp="1"/>
          </p:cNvSpPr>
          <p:nvPr>
            <p:ph type="sldNum" sz="quarter" idx="12"/>
          </p:nvPr>
        </p:nvSpPr>
        <p:spPr/>
        <p:txBody>
          <a:bodyPr/>
          <a:lstStyle/>
          <a:p>
            <a:fld id="{6CB18C70-803E-428A-BAB3-289BE172EF8D}" type="slidenum">
              <a:rPr smtClean="0"/>
              <a:t>‹#›</a:t>
            </a:fld>
            <a:endParaRPr/>
          </a:p>
        </p:txBody>
      </p:sp>
    </p:spTree>
    <p:extLst>
      <p:ext uri="{BB962C8B-B14F-4D97-AF65-F5344CB8AC3E}">
        <p14:creationId xmlns:p14="http://schemas.microsoft.com/office/powerpoint/2010/main" val="453096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237346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596259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532436-246E-C341-8F9A-0B4F34C07184}"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973267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532436-246E-C341-8F9A-0B4F34C07184}" type="datetimeFigureOut">
              <a:rPr lang="en-US" smtClean="0"/>
              <a:pPr/>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3803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0532436-246E-C341-8F9A-0B4F34C07184}"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696115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0532436-246E-C341-8F9A-0B4F34C07184}" type="datetimeFigureOut">
              <a:rPr lang="en-US" smtClean="0"/>
              <a:pPr/>
              <a:t>3/28/2023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4146449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0532436-246E-C341-8F9A-0B4F34C07184}" type="datetimeFigureOut">
              <a:rPr lang="en-US" smtClean="0"/>
              <a:pPr/>
              <a:t>3/28/2023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2854692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532436-246E-C341-8F9A-0B4F34C07184}" type="datetimeFigureOut">
              <a:rPr lang="en-US" smtClean="0"/>
              <a:pPr/>
              <a:t>3/28/2023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1137004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660093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532436-246E-C341-8F9A-0B4F34C07184}" type="datetimeFigureOut">
              <a:rPr lang="en-US" smtClean="0"/>
              <a:pPr/>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6943E6-0357-1B40-8726-50F09ABBA837}" type="slidenum">
              <a:rPr lang="en-US" smtClean="0"/>
              <a:pPr/>
              <a:t>‹#›</a:t>
            </a:fld>
            <a:endParaRPr lang="en-US"/>
          </a:p>
        </p:txBody>
      </p:sp>
    </p:spTree>
    <p:extLst>
      <p:ext uri="{BB962C8B-B14F-4D97-AF65-F5344CB8AC3E}">
        <p14:creationId xmlns:p14="http://schemas.microsoft.com/office/powerpoint/2010/main" val="37750235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532436-246E-C341-8F9A-0B4F34C07184}" type="datetimeFigureOut">
              <a:rPr lang="en-US" smtClean="0"/>
              <a:pPr/>
              <a:t>3/28/2023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943E6-0357-1B40-8726-50F09ABBA837}" type="slidenum">
              <a:rPr lang="en-US" smtClean="0"/>
              <a:pPr/>
              <a:t>‹#›</a:t>
            </a:fld>
            <a:endParaRPr lang="en-US"/>
          </a:p>
        </p:txBody>
      </p:sp>
    </p:spTree>
    <p:extLst>
      <p:ext uri="{BB962C8B-B14F-4D97-AF65-F5344CB8AC3E}">
        <p14:creationId xmlns:p14="http://schemas.microsoft.com/office/powerpoint/2010/main" val="10269024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ideo" Target="https://www.youtube.com/embed/Qo3MkYMMURA?feature=oembed" TargetMode="External"/><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2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https://www.youtube.com/embed/7r5vuAmgyck?feature=oembed" TargetMode="Externa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Title copy 45"/>
        <p:cNvGrpSpPr/>
        <p:nvPr/>
      </p:nvGrpSpPr>
      <p:grpSpPr>
        <a:xfrm>
          <a:off x="0" y="0"/>
          <a:ext cx="0" cy="0"/>
          <a:chOff x="0" y="0"/>
          <a:chExt cx="0" cy="0"/>
        </a:xfrm>
      </p:grpSpPr>
      <p:pic>
        <p:nvPicPr>
          <p:cNvPr id="2" name="Granskande gymnasielever.jpg"/>
          <p:cNvPicPr/>
          <p:nvPr/>
        </p:nvPicPr>
        <p:blipFill rotWithShape="1">
          <a:blip r:embed="rId3"/>
          <a:stretch>
            <a:fillRect/>
          </a:stretch>
        </p:blipFill>
        <p:spPr>
          <a:xfrm>
            <a:off x="-266700" y="-95250"/>
            <a:ext cx="13620750" cy="7453313"/>
          </a:xfrm>
          <a:prstGeom prst="rect">
            <a:avLst/>
          </a:prstGeom>
        </p:spPr>
      </p:pic>
      <p:pic>
        <p:nvPicPr>
          <p:cNvPr id="3" name="Ung_Media_Sverige_logotyp_vit"/>
          <p:cNvPicPr/>
          <p:nvPr/>
        </p:nvPicPr>
        <p:blipFill rotWithShape="1">
          <a:blip r:embed="rId4"/>
          <a:stretch>
            <a:fillRect/>
          </a:stretch>
        </p:blipFill>
        <p:spPr>
          <a:xfrm>
            <a:off x="1934298" y="3448072"/>
            <a:ext cx="698785" cy="490423"/>
          </a:xfrm>
          <a:prstGeom prst="rect">
            <a:avLst/>
          </a:prstGeom>
        </p:spPr>
      </p:pic>
      <p:pic>
        <p:nvPicPr>
          <p:cNvPr id="4" name="FA_logo_vit_transparent bakgrund_stor"/>
          <p:cNvPicPr/>
          <p:nvPr/>
        </p:nvPicPr>
        <p:blipFill rotWithShape="1">
          <a:blip r:embed="rId5"/>
          <a:stretch>
            <a:fillRect/>
          </a:stretch>
        </p:blipFill>
        <p:spPr>
          <a:xfrm>
            <a:off x="909990" y="3276622"/>
            <a:ext cx="808395" cy="813692"/>
          </a:xfrm>
          <a:prstGeom prst="rect">
            <a:avLst/>
          </a:prstGeom>
        </p:spPr>
      </p:pic>
      <p:pic>
        <p:nvPicPr>
          <p:cNvPr id="5" name="Med_stod_fran_Allmanna_Arvsfonden_gra_negativ.png"/>
          <p:cNvPicPr/>
          <p:nvPr/>
        </p:nvPicPr>
        <p:blipFill rotWithShape="1">
          <a:blip r:embed="rId6"/>
          <a:stretch>
            <a:fillRect/>
          </a:stretch>
        </p:blipFill>
        <p:spPr>
          <a:xfrm>
            <a:off x="2929290" y="3524272"/>
            <a:ext cx="1353392" cy="325963"/>
          </a:xfrm>
          <a:prstGeom prst="rect">
            <a:avLst/>
          </a:prstGeom>
        </p:spPr>
      </p:pic>
      <p:pic>
        <p:nvPicPr>
          <p:cNvPr id="6" name="Logga_Vi handlar_Text"/>
          <p:cNvPicPr/>
          <p:nvPr/>
        </p:nvPicPr>
        <p:blipFill rotWithShape="1">
          <a:blip r:embed="rId7"/>
          <a:stretch>
            <a:fillRect/>
          </a:stretch>
        </p:blipFill>
        <p:spPr>
          <a:xfrm>
            <a:off x="303455" y="831023"/>
            <a:ext cx="5310188" cy="2452688"/>
          </a:xfrm>
          <a:prstGeom prst="rect">
            <a:avLst/>
          </a:prstGeom>
        </p:spPr>
      </p:pic>
    </p:spTree>
    <p:extLst>
      <p:ext uri="{BB962C8B-B14F-4D97-AF65-F5344CB8AC3E}">
        <p14:creationId xmlns:p14="http://schemas.microsoft.com/office/powerpoint/2010/main" val="3930024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2" y="960838"/>
            <a:ext cx="4558591"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07A833D-7B6A-5B49-8FCA-A4EE25299AFA}"/>
              </a:ext>
            </a:extLst>
          </p:cNvPr>
          <p:cNvSpPr/>
          <p:nvPr/>
        </p:nvSpPr>
        <p:spPr>
          <a:xfrm>
            <a:off x="914448" y="837747"/>
            <a:ext cx="4727227"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FYRA MÅL I FOKUS</a:t>
            </a:r>
            <a:endParaRPr sz="4500" b="1" dirty="0">
              <a:solidFill>
                <a:schemeClr val="bg1"/>
              </a:solidFill>
              <a:latin typeface="Arial Narrow" panose="020B0604020202020204" pitchFamily="34" charset="0"/>
              <a:cs typeface="Arial Narrow" panose="020B0604020202020204" pitchFamily="34" charset="0"/>
            </a:endParaRPr>
          </a:p>
        </p:txBody>
      </p:sp>
      <p:sp>
        <p:nvSpPr>
          <p:cNvPr id="15" name="Rektangel 14">
            <a:extLst>
              <a:ext uri="{FF2B5EF4-FFF2-40B4-BE49-F238E27FC236}">
                <a16:creationId xmlns:a16="http://schemas.microsoft.com/office/drawing/2014/main" id="{422A8296-38F8-2D45-B970-FF5A143CF9D7}"/>
              </a:ext>
            </a:extLst>
          </p:cNvPr>
          <p:cNvSpPr/>
          <p:nvPr/>
        </p:nvSpPr>
        <p:spPr>
          <a:xfrm>
            <a:off x="2644632" y="1939264"/>
            <a:ext cx="8155639" cy="4806592"/>
          </a:xfrm>
          <a:prstGeom prst="rect">
            <a:avLst/>
          </a:prstGeom>
        </p:spPr>
        <p:txBody>
          <a:bodyPr spcFirstLastPara="0" lIns="95250" tIns="95250" rIns="95250" bIns="0" anchor="t"/>
          <a:lstStyle/>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Mål 1. Ingen fattigdom</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Fattigdom omfattar fler dimensioner än den ekonomiska. Fattigdom innebär </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bl.a. även brist på frihet, makt, inflytande, hälsa, utbildning och fysisk säkerhet.</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Mål 5. Jämställdhet</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Jämställdhet mellan kvinnor och män är en förutsättning för en hållbar utveckling. </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Att leva ett liv fritt från våld och diskriminering är en grundläggande mänsklig rättighet och helt avgörande för att människor och samhällen ska utveckla sin fulla potential.</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Mål 8. Anständiga arbetsvillkor och ekonomisk tillväxt</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Vi måste skydda arbetstagarnas rättigheter och en gång för alla stoppa modernt slaveri, människohandel och barnarbete. Idag befinner sig mer än hälften av världens arbetstagare i osäkra anställningar, ofta med dålig lön.</a:t>
            </a:r>
            <a:br>
              <a:rPr lang="sv-SE" sz="2000" dirty="0">
                <a:solidFill>
                  <a:srgbClr val="1E1E1E"/>
                </a:solidFill>
                <a:latin typeface="Arial Narrow" panose="020B0604020202020204" pitchFamily="34" charset="0"/>
                <a:cs typeface="Arial Narrow" panose="020B0604020202020204" pitchFamily="34" charset="0"/>
              </a:rPr>
            </a:br>
            <a:br>
              <a:rPr lang="sv-SE" sz="2000" dirty="0">
                <a:solidFill>
                  <a:srgbClr val="1E1E1E"/>
                </a:solidFill>
                <a:latin typeface="Arial Narrow" panose="020B0604020202020204" pitchFamily="34" charset="0"/>
                <a:cs typeface="Arial Narrow" panose="020B0604020202020204" pitchFamily="34" charset="0"/>
              </a:rPr>
            </a:br>
            <a:r>
              <a:rPr lang="sv-SE" sz="2000" b="1" dirty="0">
                <a:solidFill>
                  <a:srgbClr val="1E1E1E"/>
                </a:solidFill>
                <a:latin typeface="Arial Narrow" panose="020B0604020202020204" pitchFamily="34" charset="0"/>
                <a:cs typeface="Arial Narrow" panose="020B0604020202020204" pitchFamily="34" charset="0"/>
              </a:rPr>
              <a:t>Mål 12. Hållbar konsumtion och produktion</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Att uppnå hållbar utveckling kräver att vi minskar vårt ekologiska fotavtryck genom att ändra hur vi producerar och konsumerar varor och resurser. Hållbar konsumtion innebär inte bara miljöfördelar utan även sociala och ekonomiska fördelar.</a:t>
            </a:r>
            <a:endParaRPr sz="2250" dirty="0">
              <a:solidFill>
                <a:srgbClr val="1E1E1E"/>
              </a:solidFill>
              <a:latin typeface="Trade Gothic LT Std Cn"/>
              <a:ea typeface="+mn-ea"/>
              <a:cs typeface="Trade Gothic LT Std Cn"/>
            </a:endParaRPr>
          </a:p>
        </p:txBody>
      </p:sp>
      <p:sp>
        <p:nvSpPr>
          <p:cNvPr id="23" name="Rektangel 22">
            <a:extLst>
              <a:ext uri="{FF2B5EF4-FFF2-40B4-BE49-F238E27FC236}">
                <a16:creationId xmlns:a16="http://schemas.microsoft.com/office/drawing/2014/main" id="{16EA7105-9316-E143-B3B1-7A5542B8E345}"/>
              </a:ext>
            </a:extLst>
          </p:cNvPr>
          <p:cNvSpPr/>
          <p:nvPr/>
        </p:nvSpPr>
        <p:spPr>
          <a:xfrm rot="16200000">
            <a:off x="-3471584" y="3429549"/>
            <a:ext cx="7315202" cy="456101"/>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52FF63F6-B70A-E640-8B19-D74CF1A768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5461" y="1877636"/>
            <a:ext cx="1117867" cy="1117867"/>
          </a:xfrm>
          <a:prstGeom prst="rect">
            <a:avLst/>
          </a:prstGeom>
        </p:spPr>
      </p:pic>
      <p:pic>
        <p:nvPicPr>
          <p:cNvPr id="6" name="Bildobjekt 5">
            <a:extLst>
              <a:ext uri="{FF2B5EF4-FFF2-40B4-BE49-F238E27FC236}">
                <a16:creationId xmlns:a16="http://schemas.microsoft.com/office/drawing/2014/main" id="{B4596088-2E8D-E346-B88E-4FE9E947EC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5461" y="3121175"/>
            <a:ext cx="1117867" cy="1117867"/>
          </a:xfrm>
          <a:prstGeom prst="rect">
            <a:avLst/>
          </a:prstGeom>
        </p:spPr>
      </p:pic>
      <p:pic>
        <p:nvPicPr>
          <p:cNvPr id="8" name="Bildobjekt 7">
            <a:extLst>
              <a:ext uri="{FF2B5EF4-FFF2-40B4-BE49-F238E27FC236}">
                <a16:creationId xmlns:a16="http://schemas.microsoft.com/office/drawing/2014/main" id="{51741B28-5755-AD4A-BCF7-C0395722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5461" y="4364714"/>
            <a:ext cx="1117867" cy="1117867"/>
          </a:xfrm>
          <a:prstGeom prst="rect">
            <a:avLst/>
          </a:prstGeom>
        </p:spPr>
      </p:pic>
      <p:pic>
        <p:nvPicPr>
          <p:cNvPr id="13" name="Bildobjekt 12">
            <a:extLst>
              <a:ext uri="{FF2B5EF4-FFF2-40B4-BE49-F238E27FC236}">
                <a16:creationId xmlns:a16="http://schemas.microsoft.com/office/drawing/2014/main" id="{7D4B9E26-6A7C-1D4F-8477-25E0B7B092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5461" y="5608253"/>
            <a:ext cx="1121861" cy="1121861"/>
          </a:xfrm>
          <a:prstGeom prst="rect">
            <a:avLst/>
          </a:prstGeom>
        </p:spPr>
      </p:pic>
    </p:spTree>
    <p:extLst>
      <p:ext uri="{BB962C8B-B14F-4D97-AF65-F5344CB8AC3E}">
        <p14:creationId xmlns:p14="http://schemas.microsoft.com/office/powerpoint/2010/main" val="3759617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2" y="960838"/>
            <a:ext cx="7353549"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2" name="Rektangel 11">
            <a:extLst>
              <a:ext uri="{FF2B5EF4-FFF2-40B4-BE49-F238E27FC236}">
                <a16:creationId xmlns:a16="http://schemas.microsoft.com/office/drawing/2014/main" id="{D07A833D-7B6A-5B49-8FCA-A4EE25299AFA}"/>
              </a:ext>
            </a:extLst>
          </p:cNvPr>
          <p:cNvSpPr/>
          <p:nvPr/>
        </p:nvSpPr>
        <p:spPr>
          <a:xfrm>
            <a:off x="914447" y="855000"/>
            <a:ext cx="7353549"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FÖRETAGEN HAR ETT ANSVAR</a:t>
            </a:r>
            <a:endParaRPr sz="4500" b="1" dirty="0">
              <a:solidFill>
                <a:schemeClr val="bg1"/>
              </a:solidFill>
              <a:latin typeface="Arial Narrow" panose="020B0604020202020204" pitchFamily="34" charset="0"/>
              <a:cs typeface="Arial Narrow" panose="020B0604020202020204" pitchFamily="34" charset="0"/>
            </a:endParaRPr>
          </a:p>
        </p:txBody>
      </p:sp>
      <p:sp>
        <p:nvSpPr>
          <p:cNvPr id="16" name="Rektangel 15">
            <a:extLst>
              <a:ext uri="{FF2B5EF4-FFF2-40B4-BE49-F238E27FC236}">
                <a16:creationId xmlns:a16="http://schemas.microsoft.com/office/drawing/2014/main" id="{8531E7F0-A949-C94C-82A9-E693DD5590E0}"/>
              </a:ext>
            </a:extLst>
          </p:cNvPr>
          <p:cNvSpPr/>
          <p:nvPr/>
        </p:nvSpPr>
        <p:spPr>
          <a:xfrm>
            <a:off x="945062" y="2062694"/>
            <a:ext cx="8147180" cy="4397506"/>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FN-organet ILO har som uppgift att sätta regler på arbetsmarknaden globalt, </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med målet att förhindra att arbetare utnyttjas och exploateras.</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ILO:s åtta kärnkonventioner </a:t>
            </a:r>
            <a:r>
              <a:rPr lang="sv-SE" sz="2000" dirty="0">
                <a:solidFill>
                  <a:srgbClr val="1E1E1E"/>
                </a:solidFill>
                <a:latin typeface="Arial Narrow" panose="020B0604020202020204" pitchFamily="34" charset="0"/>
                <a:cs typeface="Arial Narrow" panose="020B0604020202020204" pitchFamily="34" charset="0"/>
              </a:rPr>
              <a:t>- miniminivå för arbetsvillkor!</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Förbud mot tvångs- och straffarbete</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Föreningsfrihet och skydd för organisationsrätten</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Rätten att organisera sig och förhandla kollektivt</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Lika lön för lika arbete, oavsett kön</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Avskaffande av tvångsarbete</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Diskriminering vid anställning och yrkesutövning</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Minimiålder för arbete</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Mot de värsta formerna av barnarbete</a:t>
            </a:r>
          </a:p>
          <a:p>
            <a:pPr hangingPunct="0">
              <a:lnSpc>
                <a:spcPct val="83333"/>
              </a:lnSpc>
              <a:spcBef>
                <a:spcPct val="6667"/>
              </a:spcBef>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pic>
        <p:nvPicPr>
          <p:cNvPr id="17" name="Bildobjekt 16">
            <a:extLst>
              <a:ext uri="{FF2B5EF4-FFF2-40B4-BE49-F238E27FC236}">
                <a16:creationId xmlns:a16="http://schemas.microsoft.com/office/drawing/2014/main" id="{036C5A69-D521-D943-A6AB-E3AC204D03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328" y="-1511970"/>
            <a:ext cx="5225644" cy="4430910"/>
          </a:xfrm>
          <a:prstGeom prst="rect">
            <a:avLst/>
          </a:prstGeom>
        </p:spPr>
      </p:pic>
      <p:sp>
        <p:nvSpPr>
          <p:cNvPr id="18" name="Rektangel 17">
            <a:extLst>
              <a:ext uri="{FF2B5EF4-FFF2-40B4-BE49-F238E27FC236}">
                <a16:creationId xmlns:a16="http://schemas.microsoft.com/office/drawing/2014/main" id="{ABFFA578-2E54-BB4C-A7C5-7B23E8D15715}"/>
              </a:ext>
            </a:extLst>
          </p:cNvPr>
          <p:cNvSpPr/>
          <p:nvPr/>
        </p:nvSpPr>
        <p:spPr>
          <a:xfrm rot="16200000">
            <a:off x="-3471584" y="3429549"/>
            <a:ext cx="7315202" cy="456101"/>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57759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2" y="960838"/>
            <a:ext cx="7353549"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2" name="Rektangel 11">
            <a:extLst>
              <a:ext uri="{FF2B5EF4-FFF2-40B4-BE49-F238E27FC236}">
                <a16:creationId xmlns:a16="http://schemas.microsoft.com/office/drawing/2014/main" id="{D07A833D-7B6A-5B49-8FCA-A4EE25299AFA}"/>
              </a:ext>
            </a:extLst>
          </p:cNvPr>
          <p:cNvSpPr/>
          <p:nvPr/>
        </p:nvSpPr>
        <p:spPr>
          <a:xfrm>
            <a:off x="914447" y="855000"/>
            <a:ext cx="7353549"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LÖNEN GÅR INTE ATT LEVA PÅ</a:t>
            </a:r>
            <a:endParaRPr sz="4500" b="1" dirty="0">
              <a:solidFill>
                <a:schemeClr val="bg1"/>
              </a:solidFill>
              <a:latin typeface="Arial Narrow" panose="020B0604020202020204" pitchFamily="34" charset="0"/>
              <a:cs typeface="Arial Narrow" panose="020B0604020202020204" pitchFamily="34" charset="0"/>
            </a:endParaRPr>
          </a:p>
        </p:txBody>
      </p:sp>
      <p:sp>
        <p:nvSpPr>
          <p:cNvPr id="16" name="Rektangel 15">
            <a:extLst>
              <a:ext uri="{FF2B5EF4-FFF2-40B4-BE49-F238E27FC236}">
                <a16:creationId xmlns:a16="http://schemas.microsoft.com/office/drawing/2014/main" id="{8531E7F0-A949-C94C-82A9-E693DD5590E0}"/>
              </a:ext>
            </a:extLst>
          </p:cNvPr>
          <p:cNvSpPr/>
          <p:nvPr/>
        </p:nvSpPr>
        <p:spPr>
          <a:xfrm>
            <a:off x="945061" y="2062694"/>
            <a:ext cx="8751029" cy="4397506"/>
          </a:xfrm>
          <a:prstGeom prst="rect">
            <a:avLst/>
          </a:prstGeom>
        </p:spPr>
        <p:txBody>
          <a:bodyPr spcFirstLastPara="0" lIns="95250" tIns="95250" rIns="95250" bIns="0" anchor="t"/>
          <a:lstStyle/>
          <a:p>
            <a:r>
              <a:rPr lang="sv-SE" sz="2000" dirty="0">
                <a:latin typeface="Arial Narrow" panose="020B0604020202020204" pitchFamily="34" charset="0"/>
                <a:cs typeface="Arial Narrow" panose="020B0604020202020204" pitchFamily="34" charset="0"/>
              </a:rPr>
              <a:t>Den som arbetar ska kunna leva på sin heltidslön. Så är inte fallet för de flesta arbetare</a:t>
            </a: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i länder som till exempel tillverkar kläder som konsumeras i Sverige. Många har inte en chans att klara sig på sin lön, även om fabrikerna följer landets löneregler. </a:t>
            </a: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Minimilönen ligger nämligen ofta under nivån för en levnadslön.</a:t>
            </a:r>
          </a:p>
          <a:p>
            <a:endParaRPr lang="sv-SE" sz="2000" dirty="0">
              <a:latin typeface="Arial Narrow" panose="020B0604020202020204" pitchFamily="34" charset="0"/>
              <a:cs typeface="Arial Narrow" panose="020B0604020202020204" pitchFamily="34" charset="0"/>
            </a:endParaRPr>
          </a:p>
          <a:p>
            <a:r>
              <a:rPr lang="sv-SE" sz="2000" b="1" dirty="0">
                <a:latin typeface="Arial Narrow" panose="020B0604020202020204" pitchFamily="34" charset="0"/>
                <a:cs typeface="Arial Narrow" panose="020B0604020202020204" pitchFamily="34" charset="0"/>
              </a:rPr>
              <a:t>Minimilön </a:t>
            </a:r>
            <a:r>
              <a:rPr lang="sv-SE" sz="2000" dirty="0">
                <a:latin typeface="Arial Narrow" panose="020B0604020202020204" pitchFamily="34" charset="0"/>
                <a:cs typeface="Arial Narrow" panose="020B0604020202020204" pitchFamily="34" charset="0"/>
              </a:rPr>
              <a:t>är den lägsta lagliga lönen en arbetare får tjäna i ett land. </a:t>
            </a: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Minimilönen beräknas av landets regering.</a:t>
            </a:r>
            <a:br>
              <a:rPr lang="sv-SE" sz="2000" dirty="0">
                <a:latin typeface="Arial Narrow" panose="020B0604020202020204" pitchFamily="34" charset="0"/>
                <a:cs typeface="Arial Narrow" panose="020B0604020202020204" pitchFamily="34" charset="0"/>
              </a:rPr>
            </a:br>
            <a:endParaRPr lang="sv-SE" sz="2000" dirty="0">
              <a:latin typeface="Arial Narrow" panose="020B0604020202020204" pitchFamily="34" charset="0"/>
              <a:cs typeface="Arial Narrow" panose="020B0604020202020204" pitchFamily="34" charset="0"/>
            </a:endParaRPr>
          </a:p>
          <a:p>
            <a:r>
              <a:rPr lang="sv-SE" sz="2000" b="1" dirty="0">
                <a:latin typeface="Arial Narrow" panose="020B0604020202020204" pitchFamily="34" charset="0"/>
                <a:cs typeface="Arial Narrow" panose="020B0604020202020204" pitchFamily="34" charset="0"/>
              </a:rPr>
              <a:t>Levnadslön</a:t>
            </a:r>
            <a:r>
              <a:rPr lang="sv-SE" sz="2000" dirty="0">
                <a:latin typeface="Arial Narrow" panose="020B0604020202020204" pitchFamily="34" charset="0"/>
                <a:cs typeface="Arial Narrow" panose="020B0604020202020204" pitchFamily="34" charset="0"/>
              </a:rPr>
              <a:t> är den lön som krävs för en människa att försörja sig själv och sin familj. Levnadslönen räknas exempelvis ut av </a:t>
            </a:r>
            <a:r>
              <a:rPr lang="sv-SE" sz="2000" dirty="0">
                <a:latin typeface="Arial Narrow" panose="020B0604020202020204" pitchFamily="34" charset="0"/>
                <a:ea typeface="Calibri" panose="020F0502020204030204" pitchFamily="34" charset="0"/>
                <a:cs typeface="Arial Narrow" panose="020B0604020202020204" pitchFamily="34" charset="0"/>
              </a:rPr>
              <a:t>Global </a:t>
            </a:r>
            <a:r>
              <a:rPr lang="sv-SE" sz="2000" dirty="0" err="1">
                <a:latin typeface="Arial Narrow" panose="020B0604020202020204" pitchFamily="34" charset="0"/>
                <a:ea typeface="Calibri" panose="020F0502020204030204" pitchFamily="34" charset="0"/>
                <a:cs typeface="Arial Narrow" panose="020B0604020202020204" pitchFamily="34" charset="0"/>
              </a:rPr>
              <a:t>Living</a:t>
            </a:r>
            <a:r>
              <a:rPr lang="sv-SE" sz="2000" dirty="0">
                <a:latin typeface="Arial Narrow" panose="020B0604020202020204" pitchFamily="34" charset="0"/>
                <a:ea typeface="Calibri" panose="020F0502020204030204" pitchFamily="34" charset="0"/>
                <a:cs typeface="Arial Narrow" panose="020B0604020202020204" pitchFamily="34" charset="0"/>
              </a:rPr>
              <a:t> </a:t>
            </a:r>
            <a:r>
              <a:rPr lang="sv-SE" sz="2000" dirty="0" err="1">
                <a:latin typeface="Arial Narrow" panose="020B0604020202020204" pitchFamily="34" charset="0"/>
                <a:ea typeface="Calibri" panose="020F0502020204030204" pitchFamily="34" charset="0"/>
                <a:cs typeface="Arial Narrow" panose="020B0604020202020204" pitchFamily="34" charset="0"/>
              </a:rPr>
              <a:t>Wage</a:t>
            </a:r>
            <a:r>
              <a:rPr lang="sv-SE" sz="2000" dirty="0">
                <a:latin typeface="Arial Narrow" panose="020B0604020202020204" pitchFamily="34" charset="0"/>
                <a:ea typeface="Calibri" panose="020F0502020204030204" pitchFamily="34" charset="0"/>
                <a:cs typeface="Arial Narrow" panose="020B0604020202020204" pitchFamily="34" charset="0"/>
              </a:rPr>
              <a:t> </a:t>
            </a:r>
            <a:r>
              <a:rPr lang="sv-SE" sz="2000" dirty="0" err="1">
                <a:latin typeface="Arial Narrow" panose="020B0604020202020204" pitchFamily="34" charset="0"/>
                <a:ea typeface="Calibri" panose="020F0502020204030204" pitchFamily="34" charset="0"/>
                <a:cs typeface="Arial Narrow" panose="020B0604020202020204" pitchFamily="34" charset="0"/>
              </a:rPr>
              <a:t>Coalition</a:t>
            </a:r>
            <a:r>
              <a:rPr lang="sv-SE" sz="2000" dirty="0">
                <a:latin typeface="Arial Narrow" panose="020B0604020202020204" pitchFamily="34" charset="0"/>
                <a:ea typeface="Calibri" panose="020F0502020204030204" pitchFamily="34" charset="0"/>
                <a:cs typeface="Arial Narrow" panose="020B0604020202020204" pitchFamily="34" charset="0"/>
              </a:rPr>
              <a:t>. </a:t>
            </a:r>
            <a:endParaRPr lang="sv-SE" sz="2000" dirty="0">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18" name="Rektangel 17">
            <a:extLst>
              <a:ext uri="{FF2B5EF4-FFF2-40B4-BE49-F238E27FC236}">
                <a16:creationId xmlns:a16="http://schemas.microsoft.com/office/drawing/2014/main" id="{ABFFA578-2E54-BB4C-A7C5-7B23E8D15715}"/>
              </a:ext>
            </a:extLst>
          </p:cNvPr>
          <p:cNvSpPr/>
          <p:nvPr/>
        </p:nvSpPr>
        <p:spPr>
          <a:xfrm rot="16200000">
            <a:off x="-3471584" y="3429549"/>
            <a:ext cx="7315202" cy="456101"/>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8" name="Bildobjekt 7" descr="En bild som visar person, personer&#10;&#10;Automatiskt genererad beskrivning">
            <a:extLst>
              <a:ext uri="{FF2B5EF4-FFF2-40B4-BE49-F238E27FC236}">
                <a16:creationId xmlns:a16="http://schemas.microsoft.com/office/drawing/2014/main" id="{9730EA01-D685-4547-A6C9-DC286F4FCF0F}"/>
              </a:ext>
            </a:extLst>
          </p:cNvPr>
          <p:cNvPicPr>
            <a:picLocks noChangeAspect="1"/>
          </p:cNvPicPr>
          <p:nvPr/>
        </p:nvPicPr>
        <p:blipFill rotWithShape="1">
          <a:blip r:embed="rId3">
            <a:extLst>
              <a:ext uri="{28A0092B-C50C-407E-A947-70E740481C1C}">
                <a14:useLocalDpi xmlns:a14="http://schemas.microsoft.com/office/drawing/2010/main" val="0"/>
              </a:ext>
            </a:extLst>
          </a:blip>
          <a:srcRect l="53334" t="5085" r="19523" b="5296"/>
          <a:stretch/>
        </p:blipFill>
        <p:spPr>
          <a:xfrm>
            <a:off x="9489056" y="-2"/>
            <a:ext cx="3544995" cy="7315200"/>
          </a:xfrm>
          <a:prstGeom prst="rect">
            <a:avLst/>
          </a:prstGeom>
        </p:spPr>
      </p:pic>
      <p:sp>
        <p:nvSpPr>
          <p:cNvPr id="10" name="textruta 9">
            <a:extLst>
              <a:ext uri="{FF2B5EF4-FFF2-40B4-BE49-F238E27FC236}">
                <a16:creationId xmlns:a16="http://schemas.microsoft.com/office/drawing/2014/main" id="{D134FCB5-0C13-DD4B-BFEF-FE101000D3F5}"/>
              </a:ext>
            </a:extLst>
          </p:cNvPr>
          <p:cNvSpPr txBox="1"/>
          <p:nvPr/>
        </p:nvSpPr>
        <p:spPr>
          <a:xfrm>
            <a:off x="10586977" y="6973813"/>
            <a:ext cx="3033315" cy="307777"/>
          </a:xfrm>
          <a:prstGeom prst="rect">
            <a:avLst/>
          </a:prstGeom>
          <a:noFill/>
        </p:spPr>
        <p:txBody>
          <a:bodyPr wrap="square">
            <a:spAutoFit/>
          </a:bodyPr>
          <a:lstStyle/>
          <a:p>
            <a:r>
              <a:rPr lang="sv-SE" sz="1400" dirty="0">
                <a:solidFill>
                  <a:schemeClr val="bg1"/>
                </a:solidFill>
                <a:latin typeface="Arial" panose="020B0604020202020204" pitchFamily="34" charset="0"/>
                <a:cs typeface="Arial" panose="020B0604020202020204" pitchFamily="34" charset="0"/>
              </a:rPr>
              <a:t>Foto: </a:t>
            </a:r>
            <a:r>
              <a:rPr lang="sv-SE" sz="1400" dirty="0" err="1">
                <a:solidFill>
                  <a:schemeClr val="bg1"/>
                </a:solidFill>
                <a:latin typeface="Arial" panose="020B0604020202020204" pitchFamily="34" charset="0"/>
                <a:cs typeface="Arial" panose="020B0604020202020204" pitchFamily="34" charset="0"/>
              </a:rPr>
              <a:t>Kristof</a:t>
            </a:r>
            <a:r>
              <a:rPr lang="sv-SE" sz="1400" dirty="0">
                <a:solidFill>
                  <a:schemeClr val="bg1"/>
                </a:solidFill>
                <a:latin typeface="Arial" panose="020B0604020202020204" pitchFamily="34" charset="0"/>
                <a:cs typeface="Arial" panose="020B0604020202020204" pitchFamily="34" charset="0"/>
              </a:rPr>
              <a:t> Vadino/CCC</a:t>
            </a:r>
          </a:p>
        </p:txBody>
      </p:sp>
    </p:spTree>
    <p:extLst>
      <p:ext uri="{BB962C8B-B14F-4D97-AF65-F5344CB8AC3E}">
        <p14:creationId xmlns:p14="http://schemas.microsoft.com/office/powerpoint/2010/main" val="389064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ABFFA578-2E54-BB4C-A7C5-7B23E8D15715}"/>
              </a:ext>
            </a:extLst>
          </p:cNvPr>
          <p:cNvSpPr/>
          <p:nvPr/>
        </p:nvSpPr>
        <p:spPr>
          <a:xfrm rot="16200000">
            <a:off x="-3471584" y="3429549"/>
            <a:ext cx="7315202" cy="456101"/>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textruta 9">
            <a:extLst>
              <a:ext uri="{FF2B5EF4-FFF2-40B4-BE49-F238E27FC236}">
                <a16:creationId xmlns:a16="http://schemas.microsoft.com/office/drawing/2014/main" id="{D134FCB5-0C13-DD4B-BFEF-FE101000D3F5}"/>
              </a:ext>
            </a:extLst>
          </p:cNvPr>
          <p:cNvSpPr txBox="1"/>
          <p:nvPr/>
        </p:nvSpPr>
        <p:spPr>
          <a:xfrm>
            <a:off x="10586977" y="6973813"/>
            <a:ext cx="3033315" cy="307777"/>
          </a:xfrm>
          <a:prstGeom prst="rect">
            <a:avLst/>
          </a:prstGeom>
          <a:noFill/>
        </p:spPr>
        <p:txBody>
          <a:bodyPr wrap="square">
            <a:spAutoFit/>
          </a:bodyPr>
          <a:lstStyle/>
          <a:p>
            <a:r>
              <a:rPr lang="sv-SE" sz="1400" dirty="0">
                <a:solidFill>
                  <a:schemeClr val="bg1"/>
                </a:solidFill>
                <a:latin typeface="Arial" panose="020B0604020202020204" pitchFamily="34" charset="0"/>
                <a:cs typeface="Arial" panose="020B0604020202020204" pitchFamily="34" charset="0"/>
              </a:rPr>
              <a:t>Foto: </a:t>
            </a:r>
            <a:r>
              <a:rPr lang="sv-SE" sz="1400" dirty="0" err="1">
                <a:solidFill>
                  <a:schemeClr val="bg1"/>
                </a:solidFill>
                <a:latin typeface="Arial" panose="020B0604020202020204" pitchFamily="34" charset="0"/>
                <a:cs typeface="Arial" panose="020B0604020202020204" pitchFamily="34" charset="0"/>
              </a:rPr>
              <a:t>Kristof</a:t>
            </a:r>
            <a:r>
              <a:rPr lang="sv-SE" sz="1400" dirty="0">
                <a:solidFill>
                  <a:schemeClr val="bg1"/>
                </a:solidFill>
                <a:latin typeface="Arial" panose="020B0604020202020204" pitchFamily="34" charset="0"/>
                <a:cs typeface="Arial" panose="020B0604020202020204" pitchFamily="34" charset="0"/>
              </a:rPr>
              <a:t> Vadino/CCC</a:t>
            </a:r>
          </a:p>
        </p:txBody>
      </p:sp>
      <p:pic>
        <p:nvPicPr>
          <p:cNvPr id="13" name="Bangladesh_Löner.png">
            <a:extLst>
              <a:ext uri="{FF2B5EF4-FFF2-40B4-BE49-F238E27FC236}">
                <a16:creationId xmlns:a16="http://schemas.microsoft.com/office/drawing/2014/main" id="{D7EC2125-1538-934C-A89F-5F222B9C2BD6}"/>
              </a:ext>
            </a:extLst>
          </p:cNvPr>
          <p:cNvPicPr/>
          <p:nvPr/>
        </p:nvPicPr>
        <p:blipFill rotWithShape="1">
          <a:blip r:embed="rId3"/>
          <a:srcRect t="4019" b="4795"/>
          <a:stretch/>
        </p:blipFill>
        <p:spPr>
          <a:xfrm>
            <a:off x="414068" y="16357"/>
            <a:ext cx="13011150" cy="7413171"/>
          </a:xfrm>
          <a:prstGeom prst="rect">
            <a:avLst/>
          </a:prstGeom>
        </p:spPr>
      </p:pic>
    </p:spTree>
    <p:extLst>
      <p:ext uri="{BB962C8B-B14F-4D97-AF65-F5344CB8AC3E}">
        <p14:creationId xmlns:p14="http://schemas.microsoft.com/office/powerpoint/2010/main" val="2861401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DBBBFAB1-D20E-BB4E-9F14-890117AA50F4}"/>
              </a:ext>
            </a:extLst>
          </p:cNvPr>
          <p:cNvSpPr/>
          <p:nvPr/>
        </p:nvSpPr>
        <p:spPr>
          <a:xfrm>
            <a:off x="-2178" y="7008237"/>
            <a:ext cx="13013328" cy="322462"/>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2" y="960838"/>
            <a:ext cx="6255838"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07A833D-7B6A-5B49-8FCA-A4EE25299AFA}"/>
              </a:ext>
            </a:extLst>
          </p:cNvPr>
          <p:cNvSpPr/>
          <p:nvPr/>
        </p:nvSpPr>
        <p:spPr>
          <a:xfrm>
            <a:off x="914447" y="866775"/>
            <a:ext cx="6602232"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EN MÄNSKLIG RÄTTIGHET</a:t>
            </a:r>
            <a:endParaRPr sz="4500" b="1" dirty="0">
              <a:solidFill>
                <a:schemeClr val="bg1"/>
              </a:solidFill>
              <a:latin typeface="Arial Narrow" panose="020B0604020202020204" pitchFamily="34" charset="0"/>
              <a:cs typeface="Arial Narrow" panose="020B0604020202020204" pitchFamily="34" charset="0"/>
            </a:endParaRPr>
          </a:p>
        </p:txBody>
      </p:sp>
      <p:sp>
        <p:nvSpPr>
          <p:cNvPr id="16" name="textruta 15">
            <a:extLst>
              <a:ext uri="{FF2B5EF4-FFF2-40B4-BE49-F238E27FC236}">
                <a16:creationId xmlns:a16="http://schemas.microsoft.com/office/drawing/2014/main" id="{C33A5619-B9DC-484C-BBB6-4CFB49FD2F1E}"/>
              </a:ext>
            </a:extLst>
          </p:cNvPr>
          <p:cNvSpPr txBox="1"/>
          <p:nvPr/>
        </p:nvSpPr>
        <p:spPr>
          <a:xfrm>
            <a:off x="10483459" y="6973813"/>
            <a:ext cx="3033315" cy="307777"/>
          </a:xfrm>
          <a:prstGeom prst="rect">
            <a:avLst/>
          </a:prstGeom>
          <a:noFill/>
        </p:spPr>
        <p:txBody>
          <a:bodyPr wrap="square">
            <a:spAutoFit/>
          </a:bodyPr>
          <a:lstStyle/>
          <a:p>
            <a:r>
              <a:rPr lang="sv-SE" sz="1400" dirty="0">
                <a:solidFill>
                  <a:schemeClr val="bg1"/>
                </a:solidFill>
                <a:latin typeface="Arial" panose="020B0604020202020204" pitchFamily="34" charset="0"/>
                <a:cs typeface="Arial" panose="020B0604020202020204" pitchFamily="34" charset="0"/>
              </a:rPr>
              <a:t>Foto: </a:t>
            </a:r>
            <a:r>
              <a:rPr lang="sv-SE" sz="1400" dirty="0" err="1">
                <a:solidFill>
                  <a:schemeClr val="bg1"/>
                </a:solidFill>
                <a:latin typeface="Arial" panose="020B0604020202020204" pitchFamily="34" charset="0"/>
                <a:cs typeface="Arial" panose="020B0604020202020204" pitchFamily="34" charset="0"/>
              </a:rPr>
              <a:t>Kristof</a:t>
            </a:r>
            <a:r>
              <a:rPr lang="sv-SE" sz="1400" dirty="0">
                <a:solidFill>
                  <a:schemeClr val="bg1"/>
                </a:solidFill>
                <a:latin typeface="Arial" panose="020B0604020202020204" pitchFamily="34" charset="0"/>
                <a:cs typeface="Arial" panose="020B0604020202020204" pitchFamily="34" charset="0"/>
              </a:rPr>
              <a:t> Vadino/CCC</a:t>
            </a:r>
          </a:p>
        </p:txBody>
      </p:sp>
      <p:pic>
        <p:nvPicPr>
          <p:cNvPr id="5" name="Bildobjekt 4">
            <a:extLst>
              <a:ext uri="{FF2B5EF4-FFF2-40B4-BE49-F238E27FC236}">
                <a16:creationId xmlns:a16="http://schemas.microsoft.com/office/drawing/2014/main" id="{F351411F-815D-D749-A9E5-3C8B882F17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8328" y="-1511970"/>
            <a:ext cx="5225644" cy="4430910"/>
          </a:xfrm>
          <a:prstGeom prst="rect">
            <a:avLst/>
          </a:prstGeom>
        </p:spPr>
      </p:pic>
      <p:sp>
        <p:nvSpPr>
          <p:cNvPr id="15" name="Rektangel 14">
            <a:extLst>
              <a:ext uri="{FF2B5EF4-FFF2-40B4-BE49-F238E27FC236}">
                <a16:creationId xmlns:a16="http://schemas.microsoft.com/office/drawing/2014/main" id="{422A8296-38F8-2D45-B970-FF5A143CF9D7}"/>
              </a:ext>
            </a:extLst>
          </p:cNvPr>
          <p:cNvSpPr/>
          <p:nvPr/>
        </p:nvSpPr>
        <p:spPr>
          <a:xfrm>
            <a:off x="945061" y="2062694"/>
            <a:ext cx="8492853" cy="3619500"/>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Att ha en lön som det går att leva på är en mänsklig rättighet. Det fastslås i FN:s allmänna förklaring om de mänskliga rättigheterna (artikel 23). Där står det bland annat att: </a:t>
            </a:r>
          </a:p>
          <a:p>
            <a:pPr algn="l" hangingPunct="0">
              <a:lnSpc>
                <a:spcPct val="83333"/>
              </a:lnSpc>
            </a:pPr>
            <a:endParaRPr lang="sv-SE" sz="2000" dirty="0">
              <a:solidFill>
                <a:srgbClr val="1E1E1E"/>
              </a:solidFill>
              <a:latin typeface="Arial Narrow" panose="020B0604020202020204" pitchFamily="34" charset="0"/>
              <a:cs typeface="Arial Narrow" panose="020B0604020202020204" pitchFamily="34" charset="0"/>
            </a:endParaRPr>
          </a:p>
          <a:p>
            <a:pPr algn="l" hangingPunct="0">
              <a:lnSpc>
                <a:spcPct val="83333"/>
              </a:lnSpc>
            </a:pPr>
            <a:r>
              <a:rPr lang="sv-SE" sz="2000" i="1" dirty="0">
                <a:solidFill>
                  <a:srgbClr val="1E1E1E"/>
                </a:solidFill>
                <a:latin typeface="Arial Narrow" panose="020B0604020202020204" pitchFamily="34" charset="0"/>
                <a:cs typeface="Arial Narrow" panose="020B0604020202020204" pitchFamily="34" charset="0"/>
              </a:rPr>
              <a:t>Var och en som arbetar har rätt till en rättvis och tillfredsställande ersättning som ger honom/henne och hans/hennes familj en </a:t>
            </a:r>
            <a:r>
              <a:rPr lang="sv-SE" sz="2000" b="1" i="1" dirty="0">
                <a:solidFill>
                  <a:srgbClr val="1E1E1E"/>
                </a:solidFill>
                <a:latin typeface="Arial Narrow" panose="020B0604020202020204" pitchFamily="34" charset="0"/>
                <a:cs typeface="Arial Narrow" panose="020B0604020202020204" pitchFamily="34" charset="0"/>
              </a:rPr>
              <a:t>människovärdig tillvaro </a:t>
            </a:r>
            <a:r>
              <a:rPr lang="sv-SE" sz="2000" i="1" dirty="0">
                <a:solidFill>
                  <a:srgbClr val="1E1E1E"/>
                </a:solidFill>
                <a:latin typeface="Arial Narrow" panose="020B0604020202020204" pitchFamily="34" charset="0"/>
                <a:cs typeface="Arial Narrow" panose="020B0604020202020204" pitchFamily="34" charset="0"/>
              </a:rPr>
              <a:t>och som vid behov kan kompletteras med andra medel för socialt skydd.  </a:t>
            </a:r>
          </a:p>
          <a:p>
            <a:pPr algn="l" hangingPunct="0">
              <a:lnSpc>
                <a:spcPct val="83333"/>
              </a:lnSpc>
            </a:pPr>
            <a:endParaRPr lang="sv-SE" sz="2000" dirty="0">
              <a:solidFill>
                <a:srgbClr val="1E1E1E"/>
              </a:solidFill>
              <a:latin typeface="Arial Narrow" panose="020B0604020202020204" pitchFamily="34" charset="0"/>
              <a:cs typeface="Arial Narrow" panose="020B0604020202020204" pitchFamily="34" charset="0"/>
            </a:endParaRPr>
          </a:p>
          <a:p>
            <a:pPr algn="l" hangingPunct="0">
              <a:lnSpc>
                <a:spcPct val="83333"/>
              </a:lnSpc>
            </a:pPr>
            <a:r>
              <a:rPr lang="sv-SE" sz="2000" b="1" dirty="0">
                <a:solidFill>
                  <a:srgbClr val="1E1E1E"/>
                </a:solidFill>
                <a:latin typeface="Arial Narrow" panose="020B0604020202020204" pitchFamily="34" charset="0"/>
                <a:cs typeface="Arial Narrow" panose="020B0604020202020204" pitchFamily="34" charset="0"/>
              </a:rPr>
              <a:t>Diskussion: </a:t>
            </a:r>
            <a:r>
              <a:rPr lang="sv-SE" sz="2000" dirty="0">
                <a:solidFill>
                  <a:srgbClr val="1E1E1E"/>
                </a:solidFill>
                <a:latin typeface="Arial Narrow" panose="020B0604020202020204" pitchFamily="34" charset="0"/>
                <a:cs typeface="Arial Narrow" panose="020B0604020202020204" pitchFamily="34" charset="0"/>
              </a:rPr>
              <a:t>Vilka utgifter bör en levnadslön räcka till?</a:t>
            </a:r>
          </a:p>
          <a:p>
            <a:pPr algn="l" hangingPunct="0">
              <a:lnSpc>
                <a:spcPct val="83333"/>
              </a:lnSpc>
            </a:pPr>
            <a:endParaRPr lang="sv-SE" sz="2250" dirty="0">
              <a:solidFill>
                <a:srgbClr val="1E1E1E"/>
              </a:solidFill>
              <a:latin typeface="Trade Gothic LT Std Cn"/>
              <a:ea typeface="+mn-ea"/>
              <a:cs typeface="Trade Gothic LT Std Cn"/>
            </a:endParaRP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pic>
        <p:nvPicPr>
          <p:cNvPr id="7" name="Bildobjekt 6" descr="En bild som visar inomhus, person&#10;&#10;Automatiskt genererad beskrivning">
            <a:extLst>
              <a:ext uri="{FF2B5EF4-FFF2-40B4-BE49-F238E27FC236}">
                <a16:creationId xmlns:a16="http://schemas.microsoft.com/office/drawing/2014/main" id="{CD5602C3-B4E3-4A49-A08D-3B3C79F8DB8C}"/>
              </a:ext>
            </a:extLst>
          </p:cNvPr>
          <p:cNvPicPr>
            <a:picLocks noChangeAspect="1"/>
          </p:cNvPicPr>
          <p:nvPr/>
        </p:nvPicPr>
        <p:blipFill rotWithShape="1">
          <a:blip r:embed="rId4">
            <a:extLst>
              <a:ext uri="{28A0092B-C50C-407E-A947-70E740481C1C}">
                <a14:useLocalDpi xmlns:a14="http://schemas.microsoft.com/office/drawing/2010/main" val="0"/>
              </a:ext>
            </a:extLst>
          </a:blip>
          <a:srcRect t="6939" b="5856"/>
          <a:stretch/>
        </p:blipFill>
        <p:spPr>
          <a:xfrm>
            <a:off x="7655651" y="4411759"/>
            <a:ext cx="5355499" cy="2918939"/>
          </a:xfrm>
          <a:prstGeom prst="rect">
            <a:avLst/>
          </a:prstGeom>
        </p:spPr>
      </p:pic>
      <p:sp>
        <p:nvSpPr>
          <p:cNvPr id="14" name="textruta 13">
            <a:extLst>
              <a:ext uri="{FF2B5EF4-FFF2-40B4-BE49-F238E27FC236}">
                <a16:creationId xmlns:a16="http://schemas.microsoft.com/office/drawing/2014/main" id="{B1725FD5-00AE-3E4C-9E19-84161487BEF0}"/>
              </a:ext>
            </a:extLst>
          </p:cNvPr>
          <p:cNvSpPr txBox="1"/>
          <p:nvPr/>
        </p:nvSpPr>
        <p:spPr>
          <a:xfrm>
            <a:off x="10808389" y="7039948"/>
            <a:ext cx="3033315" cy="307777"/>
          </a:xfrm>
          <a:prstGeom prst="rect">
            <a:avLst/>
          </a:prstGeom>
          <a:noFill/>
        </p:spPr>
        <p:txBody>
          <a:bodyPr wrap="square">
            <a:spAutoFit/>
          </a:bodyPr>
          <a:lstStyle/>
          <a:p>
            <a:r>
              <a:rPr lang="sv-SE" sz="1400" dirty="0">
                <a:solidFill>
                  <a:schemeClr val="bg1"/>
                </a:solidFill>
                <a:latin typeface="Arial" panose="020B0604020202020204" pitchFamily="34" charset="0"/>
                <a:cs typeface="Arial" panose="020B0604020202020204" pitchFamily="34" charset="0"/>
              </a:rPr>
              <a:t>Foto: </a:t>
            </a:r>
            <a:r>
              <a:rPr lang="sv-SE" sz="1400" dirty="0" err="1">
                <a:solidFill>
                  <a:schemeClr val="bg1"/>
                </a:solidFill>
                <a:latin typeface="Arial" panose="020B0604020202020204" pitchFamily="34" charset="0"/>
                <a:cs typeface="Arial" panose="020B0604020202020204" pitchFamily="34" charset="0"/>
              </a:rPr>
              <a:t>Kristof</a:t>
            </a:r>
            <a:r>
              <a:rPr lang="sv-SE" sz="1400" dirty="0">
                <a:solidFill>
                  <a:schemeClr val="bg1"/>
                </a:solidFill>
                <a:latin typeface="Arial" panose="020B0604020202020204" pitchFamily="34" charset="0"/>
                <a:cs typeface="Arial" panose="020B0604020202020204" pitchFamily="34" charset="0"/>
              </a:rPr>
              <a:t> Vadino/CCC</a:t>
            </a:r>
          </a:p>
        </p:txBody>
      </p:sp>
    </p:spTree>
    <p:extLst>
      <p:ext uri="{BB962C8B-B14F-4D97-AF65-F5344CB8AC3E}">
        <p14:creationId xmlns:p14="http://schemas.microsoft.com/office/powerpoint/2010/main" val="239585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DBBBFAB1-D20E-BB4E-9F14-890117AA50F4}"/>
              </a:ext>
            </a:extLst>
          </p:cNvPr>
          <p:cNvSpPr/>
          <p:nvPr/>
        </p:nvSpPr>
        <p:spPr>
          <a:xfrm rot="5400000">
            <a:off x="-3473562" y="3462076"/>
            <a:ext cx="7315200" cy="391047"/>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Bildobjekt 9">
            <a:extLst>
              <a:ext uri="{FF2B5EF4-FFF2-40B4-BE49-F238E27FC236}">
                <a16:creationId xmlns:a16="http://schemas.microsoft.com/office/drawing/2014/main" id="{B3CC0B37-40AF-A444-A68A-071C03B82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132" y="-170139"/>
            <a:ext cx="13011150" cy="7314857"/>
          </a:xfrm>
          <a:prstGeom prst="rect">
            <a:avLst/>
          </a:prstGeom>
        </p:spPr>
      </p:pic>
    </p:spTree>
    <p:extLst>
      <p:ext uri="{BB962C8B-B14F-4D97-AF65-F5344CB8AC3E}">
        <p14:creationId xmlns:p14="http://schemas.microsoft.com/office/powerpoint/2010/main" val="3113103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kärmavbild 2021-03-15 kl. 22.24.13.png">
            <a:extLst>
              <a:ext uri="{FF2B5EF4-FFF2-40B4-BE49-F238E27FC236}">
                <a16:creationId xmlns:a16="http://schemas.microsoft.com/office/drawing/2014/main" id="{946C130A-5671-3B4F-B656-14A3019E90BB}"/>
              </a:ext>
            </a:extLst>
          </p:cNvPr>
          <p:cNvPicPr/>
          <p:nvPr/>
        </p:nvPicPr>
        <p:blipFill rotWithShape="1">
          <a:blip r:embed="rId3">
            <a:alphaModFix amt="29000"/>
          </a:blip>
          <a:stretch>
            <a:fillRect/>
          </a:stretch>
        </p:blipFill>
        <p:spPr>
          <a:xfrm>
            <a:off x="-67764" y="0"/>
            <a:ext cx="13144500" cy="7358063"/>
          </a:xfrm>
          <a:prstGeom prst="rect">
            <a:avLst/>
          </a:prstGeom>
        </p:spPr>
      </p:pic>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B5435195-3686-4645-9BAB-E3F553430E08}"/>
              </a:ext>
            </a:extLst>
          </p:cNvPr>
          <p:cNvSpPr/>
          <p:nvPr/>
        </p:nvSpPr>
        <p:spPr>
          <a:xfrm>
            <a:off x="945062" y="960838"/>
            <a:ext cx="8656138"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323DB585-BF2B-474A-89F8-5D38F5E4ED39}"/>
              </a:ext>
            </a:extLst>
          </p:cNvPr>
          <p:cNvSpPr/>
          <p:nvPr/>
        </p:nvSpPr>
        <p:spPr>
          <a:xfrm>
            <a:off x="914446" y="866775"/>
            <a:ext cx="8686754"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DÄRFÖR ÄR TRANSPARENS VIKTIGT</a:t>
            </a:r>
            <a:endParaRPr sz="4500" b="1" dirty="0">
              <a:solidFill>
                <a:schemeClr val="bg1"/>
              </a:solidFill>
              <a:latin typeface="Arial Narrow" panose="020B0604020202020204" pitchFamily="34" charset="0"/>
              <a:cs typeface="Arial Narrow" panose="020B0604020202020204" pitchFamily="34" charset="0"/>
            </a:endParaRPr>
          </a:p>
        </p:txBody>
      </p:sp>
      <p:sp>
        <p:nvSpPr>
          <p:cNvPr id="12" name="Rektangel 11">
            <a:extLst>
              <a:ext uri="{FF2B5EF4-FFF2-40B4-BE49-F238E27FC236}">
                <a16:creationId xmlns:a16="http://schemas.microsoft.com/office/drawing/2014/main" id="{27775A15-6690-E84A-82C5-BF00317A3D06}"/>
              </a:ext>
            </a:extLst>
          </p:cNvPr>
          <p:cNvSpPr/>
          <p:nvPr/>
        </p:nvSpPr>
        <p:spPr>
          <a:xfrm rot="5400000">
            <a:off x="-3483990" y="3481224"/>
            <a:ext cx="7315202" cy="352747"/>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5090FE67-E485-374F-BF23-4AC665F630CC}"/>
              </a:ext>
            </a:extLst>
          </p:cNvPr>
          <p:cNvSpPr/>
          <p:nvPr/>
        </p:nvSpPr>
        <p:spPr>
          <a:xfrm>
            <a:off x="945061" y="2062694"/>
            <a:ext cx="6713039" cy="876300"/>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När företag är öppna med var deras produkter är tillverkade är det </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en </a:t>
            </a:r>
            <a:r>
              <a:rPr lang="sv-SE" sz="2000" b="1" dirty="0">
                <a:solidFill>
                  <a:srgbClr val="1E1E1E"/>
                </a:solidFill>
                <a:latin typeface="Arial Narrow" panose="020B0604020202020204" pitchFamily="34" charset="0"/>
                <a:cs typeface="Arial Narrow" panose="020B0604020202020204" pitchFamily="34" charset="0"/>
              </a:rPr>
              <a:t>win-win-win-situation</a:t>
            </a:r>
            <a:r>
              <a:rPr lang="sv-SE" sz="2000" dirty="0">
                <a:solidFill>
                  <a:srgbClr val="1E1E1E"/>
                </a:solidFill>
                <a:latin typeface="Arial Narrow" panose="020B0604020202020204" pitchFamily="34" charset="0"/>
                <a:cs typeface="Arial Narrow" panose="020B0604020202020204" pitchFamily="34" charset="0"/>
              </a:rPr>
              <a:t> för arbetare, företag och konsumenter.</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algn="l" hangingPunct="0">
              <a:lnSpc>
                <a:spcPct val="83333"/>
              </a:lnSpc>
            </a:pPr>
            <a:endParaRPr lang="sv-SE" sz="2250" dirty="0">
              <a:solidFill>
                <a:srgbClr val="1E1E1E"/>
              </a:solidFill>
              <a:latin typeface="Trade Gothic LT Std Cn"/>
              <a:ea typeface="+mn-ea"/>
              <a:cs typeface="Trade Gothic LT Std Cn"/>
            </a:endParaRP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17" name="Rektangel 16">
            <a:extLst>
              <a:ext uri="{FF2B5EF4-FFF2-40B4-BE49-F238E27FC236}">
                <a16:creationId xmlns:a16="http://schemas.microsoft.com/office/drawing/2014/main" id="{5485A082-6062-1947-878A-83E26473B93E}"/>
              </a:ext>
            </a:extLst>
          </p:cNvPr>
          <p:cNvSpPr/>
          <p:nvPr/>
        </p:nvSpPr>
        <p:spPr>
          <a:xfrm>
            <a:off x="971484" y="3815213"/>
            <a:ext cx="7582305" cy="2737906"/>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The Transparency Pledge är ett globalt initiativ som kräver att modemärken </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på sin hemsida berättar om de fabriker som tillverkar kläderna. Ett transparent företag ska som minst berätta följande om alla sina leverantörsfabriker: </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Namn, adress och ägare.</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Vilka produkter som tillverkas. </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Antal anställda på fabriken.</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algn="l" hangingPunct="0">
              <a:lnSpc>
                <a:spcPct val="83333"/>
              </a:lnSpc>
            </a:pPr>
            <a:endParaRPr lang="sv-SE" sz="2250" dirty="0">
              <a:solidFill>
                <a:srgbClr val="1E1E1E"/>
              </a:solidFill>
              <a:latin typeface="Trade Gothic LT Std Cn"/>
              <a:ea typeface="+mn-ea"/>
              <a:cs typeface="Trade Gothic LT Std Cn"/>
            </a:endParaRP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18" name="Rektangel 17">
            <a:extLst>
              <a:ext uri="{FF2B5EF4-FFF2-40B4-BE49-F238E27FC236}">
                <a16:creationId xmlns:a16="http://schemas.microsoft.com/office/drawing/2014/main" id="{A7402529-7E8B-F243-847A-93703DF3F769}"/>
              </a:ext>
            </a:extLst>
          </p:cNvPr>
          <p:cNvSpPr/>
          <p:nvPr/>
        </p:nvSpPr>
        <p:spPr>
          <a:xfrm>
            <a:off x="971484" y="3357205"/>
            <a:ext cx="3196527" cy="351089"/>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A1A02A73-244A-2048-8677-B1D3DCD8B388}"/>
              </a:ext>
            </a:extLst>
          </p:cNvPr>
          <p:cNvSpPr/>
          <p:nvPr/>
        </p:nvSpPr>
        <p:spPr>
          <a:xfrm>
            <a:off x="945061" y="3228510"/>
            <a:ext cx="3222949" cy="624699"/>
          </a:xfrm>
          <a:prstGeom prst="rect">
            <a:avLst/>
          </a:prstGeom>
        </p:spPr>
        <p:txBody>
          <a:bodyPr spcFirstLastPara="0" lIns="95250" tIns="95250" rIns="95250" bIns="0" anchor="t"/>
          <a:lstStyle/>
          <a:p>
            <a:pPr algn="l" hangingPunct="0">
              <a:lnSpc>
                <a:spcPct val="100000"/>
              </a:lnSpc>
            </a:pPr>
            <a:r>
              <a:rPr lang="sv-SE" sz="2600" dirty="0">
                <a:solidFill>
                  <a:schemeClr val="bg1"/>
                </a:solidFill>
                <a:latin typeface="Arial Narrow" panose="020B0604020202020204" pitchFamily="34" charset="0"/>
                <a:cs typeface="Arial Narrow" panose="020B0604020202020204" pitchFamily="34" charset="0"/>
              </a:rPr>
              <a:t>Vad är god transparens? </a:t>
            </a:r>
            <a:endParaRPr sz="2600"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5821013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B5435195-3686-4645-9BAB-E3F553430E08}"/>
              </a:ext>
            </a:extLst>
          </p:cNvPr>
          <p:cNvSpPr/>
          <p:nvPr/>
        </p:nvSpPr>
        <p:spPr>
          <a:xfrm>
            <a:off x="945063" y="960838"/>
            <a:ext cx="3728538"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6" name="Rektangel 5">
            <a:extLst>
              <a:ext uri="{FF2B5EF4-FFF2-40B4-BE49-F238E27FC236}">
                <a16:creationId xmlns:a16="http://schemas.microsoft.com/office/drawing/2014/main" id="{323DB585-BF2B-474A-89F8-5D38F5E4ED39}"/>
              </a:ext>
            </a:extLst>
          </p:cNvPr>
          <p:cNvSpPr/>
          <p:nvPr/>
        </p:nvSpPr>
        <p:spPr>
          <a:xfrm>
            <a:off x="914446" y="866775"/>
            <a:ext cx="7907822"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TRANSPARENS</a:t>
            </a:r>
            <a:endParaRPr sz="4500" b="1" dirty="0">
              <a:solidFill>
                <a:schemeClr val="bg1"/>
              </a:solidFill>
              <a:latin typeface="Arial Narrow" panose="020B0604020202020204" pitchFamily="34" charset="0"/>
              <a:cs typeface="Arial Narrow" panose="020B0604020202020204" pitchFamily="34" charset="0"/>
            </a:endParaRPr>
          </a:p>
        </p:txBody>
      </p:sp>
      <p:sp>
        <p:nvSpPr>
          <p:cNvPr id="7" name="Rektangel 6">
            <a:extLst>
              <a:ext uri="{FF2B5EF4-FFF2-40B4-BE49-F238E27FC236}">
                <a16:creationId xmlns:a16="http://schemas.microsoft.com/office/drawing/2014/main" id="{5090FE67-E485-374F-BF23-4AC665F630CC}"/>
              </a:ext>
            </a:extLst>
          </p:cNvPr>
          <p:cNvSpPr/>
          <p:nvPr/>
        </p:nvSpPr>
        <p:spPr>
          <a:xfrm>
            <a:off x="945061" y="2430994"/>
            <a:ext cx="6928940" cy="2843135"/>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Att företag har god transparens är extra viktigt när det sker en incident. Det kan till exempel röra sig om kränkningar från chefer, svårigheter att organisera sig fackligt eller säkerhetsbrister i fabriken. </a:t>
            </a:r>
            <a:br>
              <a:rPr lang="sv-SE" sz="2000" dirty="0">
                <a:solidFill>
                  <a:srgbClr val="1E1E1E"/>
                </a:solidFill>
                <a:latin typeface="Arial Narrow" panose="020B0604020202020204" pitchFamily="34" charset="0"/>
                <a:cs typeface="Arial Narrow" panose="020B0604020202020204" pitchFamily="34" charset="0"/>
              </a:rPr>
            </a:br>
            <a:br>
              <a:rPr lang="sv-SE" sz="2000" dirty="0">
                <a:solidFill>
                  <a:srgbClr val="1E1E1E"/>
                </a:solidFill>
                <a:latin typeface="Arial Narrow" panose="020B0604020202020204" pitchFamily="34" charset="0"/>
                <a:cs typeface="Arial Narrow" panose="020B0604020202020204" pitchFamily="34" charset="0"/>
              </a:rPr>
            </a:br>
            <a:r>
              <a:rPr lang="sv-SE" sz="2000" b="1" dirty="0">
                <a:solidFill>
                  <a:srgbClr val="1E1E1E"/>
                </a:solidFill>
                <a:latin typeface="Arial Narrow" panose="020B0604020202020204" pitchFamily="34" charset="0"/>
                <a:cs typeface="Arial Narrow" panose="020B0604020202020204" pitchFamily="34" charset="0"/>
              </a:rPr>
              <a:t>Rana Plaza-kollapsen</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Den 24 april 2013 kollapsade textilfabriken Rana Plaza i Savar, Bangladesh. Åtminstone 1 134 människor dog och 2 500 skadades allvarligt, vilket gör tragedin till en av de värsta i sitt slag. </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algn="l" hangingPunct="0">
              <a:lnSpc>
                <a:spcPct val="83333"/>
              </a:lnSpc>
            </a:pPr>
            <a:endParaRPr lang="sv-SE" sz="2250" dirty="0">
              <a:solidFill>
                <a:srgbClr val="1E1E1E"/>
              </a:solidFill>
              <a:latin typeface="Trade Gothic LT Std Cn"/>
              <a:ea typeface="+mn-ea"/>
              <a:cs typeface="Trade Gothic LT Std Cn"/>
            </a:endParaRP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pic>
        <p:nvPicPr>
          <p:cNvPr id="3" name="Bildobjekt 2" descr="En bild som visar utomhus, folksamling&#10;&#10;Automatiskt genererad beskrivning">
            <a:extLst>
              <a:ext uri="{FF2B5EF4-FFF2-40B4-BE49-F238E27FC236}">
                <a16:creationId xmlns:a16="http://schemas.microsoft.com/office/drawing/2014/main" id="{F8436286-FADA-A746-8333-05620A4A8331}"/>
              </a:ext>
            </a:extLst>
          </p:cNvPr>
          <p:cNvPicPr>
            <a:picLocks noChangeAspect="1"/>
          </p:cNvPicPr>
          <p:nvPr/>
        </p:nvPicPr>
        <p:blipFill rotWithShape="1">
          <a:blip r:embed="rId3">
            <a:extLst>
              <a:ext uri="{28A0092B-C50C-407E-A947-70E740481C1C}">
                <a14:useLocalDpi xmlns:a14="http://schemas.microsoft.com/office/drawing/2010/main" val="0"/>
              </a:ext>
            </a:extLst>
          </a:blip>
          <a:srcRect l="20816" r="36071" b="5637"/>
          <a:stretch/>
        </p:blipFill>
        <p:spPr>
          <a:xfrm>
            <a:off x="8255053" y="360983"/>
            <a:ext cx="4756098" cy="6943240"/>
          </a:xfrm>
          <a:prstGeom prst="rect">
            <a:avLst/>
          </a:prstGeom>
        </p:spPr>
      </p:pic>
      <p:sp>
        <p:nvSpPr>
          <p:cNvPr id="14" name="Rektangel 13">
            <a:extLst>
              <a:ext uri="{FF2B5EF4-FFF2-40B4-BE49-F238E27FC236}">
                <a16:creationId xmlns:a16="http://schemas.microsoft.com/office/drawing/2014/main" id="{8A18A1DB-4763-C24D-A1B2-46412EB43370}"/>
              </a:ext>
            </a:extLst>
          </p:cNvPr>
          <p:cNvSpPr/>
          <p:nvPr/>
        </p:nvSpPr>
        <p:spPr>
          <a:xfrm>
            <a:off x="957760" y="1743075"/>
            <a:ext cx="2413274" cy="441093"/>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B528795D-0101-764F-87CD-DAC7FBAD4434}"/>
              </a:ext>
            </a:extLst>
          </p:cNvPr>
          <p:cNvSpPr/>
          <p:nvPr/>
        </p:nvSpPr>
        <p:spPr>
          <a:xfrm>
            <a:off x="945060" y="1686519"/>
            <a:ext cx="2425974" cy="510349"/>
          </a:xfrm>
          <a:prstGeom prst="rect">
            <a:avLst/>
          </a:prstGeom>
        </p:spPr>
        <p:txBody>
          <a:bodyPr spcFirstLastPara="0" lIns="95250" tIns="95250" rIns="95250" bIns="0" anchor="t"/>
          <a:lstStyle/>
          <a:p>
            <a:pPr algn="l" hangingPunct="0">
              <a:lnSpc>
                <a:spcPct val="100000"/>
              </a:lnSpc>
            </a:pPr>
            <a:r>
              <a:rPr lang="sv-SE" sz="2600" b="1" dirty="0">
                <a:solidFill>
                  <a:schemeClr val="bg1"/>
                </a:solidFill>
                <a:latin typeface="Arial Narrow" panose="020B0604020202020204" pitchFamily="34" charset="0"/>
                <a:cs typeface="Arial Narrow" panose="020B0604020202020204" pitchFamily="34" charset="0"/>
              </a:rPr>
              <a:t>PÅ LIV OCH DÖD</a:t>
            </a:r>
            <a:endParaRPr sz="2600" b="1" dirty="0">
              <a:solidFill>
                <a:schemeClr val="bg1"/>
              </a:solidFill>
              <a:latin typeface="Arial Narrow" panose="020B0604020202020204" pitchFamily="34" charset="0"/>
              <a:cs typeface="Arial Narrow" panose="020B0604020202020204" pitchFamily="34" charset="0"/>
            </a:endParaRPr>
          </a:p>
        </p:txBody>
      </p:sp>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027C2605-545B-4B43-B02D-90BBA77D8F59}"/>
              </a:ext>
            </a:extLst>
          </p:cNvPr>
          <p:cNvSpPr/>
          <p:nvPr/>
        </p:nvSpPr>
        <p:spPr>
          <a:xfrm>
            <a:off x="11414013" y="6573217"/>
            <a:ext cx="1827600" cy="381000"/>
          </a:xfrm>
          <a:prstGeom prst="rect">
            <a:avLst/>
          </a:prstGeom>
          <a:effectLst/>
        </p:spPr>
        <p:txBody>
          <a:bodyPr spcFirstLastPara="0" lIns="95250" tIns="95250" rIns="95250" bIns="0" anchor="t"/>
          <a:lstStyle/>
          <a:p>
            <a:pPr algn="l" hangingPunct="0">
              <a:lnSpc>
                <a:spcPct val="83333"/>
              </a:lnSpc>
              <a:spcBef>
                <a:spcPct val="6667"/>
              </a:spcBef>
            </a:pPr>
            <a:r>
              <a:rPr sz="1400" dirty="0" err="1">
                <a:solidFill>
                  <a:srgbClr val="FFFFFF"/>
                </a:solidFill>
                <a:latin typeface="Trade Gothic LT Std Cn"/>
                <a:ea typeface="+mn-ea"/>
                <a:cs typeface="Trade Gothic LT Std Cn"/>
              </a:rPr>
              <a:t>Foto</a:t>
            </a:r>
            <a:r>
              <a:rPr sz="1400" dirty="0">
                <a:solidFill>
                  <a:srgbClr val="FFFFFF"/>
                </a:solidFill>
                <a:latin typeface="Trade Gothic LT Std Cn"/>
                <a:ea typeface="+mn-ea"/>
                <a:cs typeface="Trade Gothic LT Std Cn"/>
              </a:rPr>
              <a:t>: </a:t>
            </a:r>
            <a:r>
              <a:rPr lang="sv-SE" sz="1400" dirty="0" err="1">
                <a:solidFill>
                  <a:srgbClr val="FFFFFF"/>
                </a:solidFill>
                <a:latin typeface="Trade Gothic LT Std Cn"/>
                <a:cs typeface="Trade Gothic LT Std Cn"/>
              </a:rPr>
              <a:t>Rijans</a:t>
            </a:r>
            <a:r>
              <a:rPr lang="sv-SE" sz="1400" dirty="0">
                <a:solidFill>
                  <a:srgbClr val="FFFFFF"/>
                </a:solidFill>
                <a:latin typeface="Trade Gothic LT Std Cn"/>
                <a:cs typeface="Trade Gothic LT Std Cn"/>
              </a:rPr>
              <a:t>/CCC</a:t>
            </a:r>
            <a:endParaRPr sz="1400" dirty="0">
              <a:solidFill>
                <a:srgbClr val="FFFFFF"/>
              </a:solidFill>
              <a:latin typeface="Trade Gothic LT Std Cn"/>
              <a:ea typeface="+mn-ea"/>
              <a:cs typeface="Trade Gothic LT Std Cn"/>
            </a:endParaRPr>
          </a:p>
        </p:txBody>
      </p:sp>
    </p:spTree>
    <p:extLst>
      <p:ext uri="{BB962C8B-B14F-4D97-AF65-F5344CB8AC3E}">
        <p14:creationId xmlns:p14="http://schemas.microsoft.com/office/powerpoint/2010/main" val="1298885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CCB3B415-F521-9E45-8089-507C4F627113}"/>
              </a:ext>
            </a:extLst>
          </p:cNvPr>
          <p:cNvPicPr>
            <a:picLocks noChangeAspect="1"/>
          </p:cNvPicPr>
          <p:nvPr/>
        </p:nvPicPr>
        <p:blipFill rotWithShape="1">
          <a:blip r:embed="rId3">
            <a:alphaModFix amt="28000"/>
            <a:extLst>
              <a:ext uri="{28A0092B-C50C-407E-A947-70E740481C1C}">
                <a14:useLocalDpi xmlns:a14="http://schemas.microsoft.com/office/drawing/2010/main" val="0"/>
              </a:ext>
            </a:extLst>
          </a:blip>
          <a:srcRect t="23346" r="21757" b="9728"/>
          <a:stretch/>
        </p:blipFill>
        <p:spPr>
          <a:xfrm>
            <a:off x="-2763" y="-170482"/>
            <a:ext cx="12834776" cy="7315200"/>
          </a:xfrm>
          <a:prstGeom prst="rect">
            <a:avLst/>
          </a:prstGeom>
        </p:spPr>
      </p:pic>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B5435195-3686-4645-9BAB-E3F553430E08}"/>
              </a:ext>
            </a:extLst>
          </p:cNvPr>
          <p:cNvSpPr/>
          <p:nvPr/>
        </p:nvSpPr>
        <p:spPr>
          <a:xfrm>
            <a:off x="945062" y="960838"/>
            <a:ext cx="6325893"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323DB585-BF2B-474A-89F8-5D38F5E4ED39}"/>
              </a:ext>
            </a:extLst>
          </p:cNvPr>
          <p:cNvSpPr/>
          <p:nvPr/>
        </p:nvSpPr>
        <p:spPr>
          <a:xfrm>
            <a:off x="914446" y="866775"/>
            <a:ext cx="6356509"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VAD ÄR GREENWASHING?</a:t>
            </a:r>
            <a:endParaRPr sz="4500" b="1" dirty="0">
              <a:solidFill>
                <a:schemeClr val="bg1"/>
              </a:solidFill>
              <a:latin typeface="Arial Narrow" panose="020B0604020202020204" pitchFamily="34" charset="0"/>
              <a:cs typeface="Arial Narrow" panose="020B0604020202020204" pitchFamily="34" charset="0"/>
            </a:endParaRPr>
          </a:p>
        </p:txBody>
      </p:sp>
      <p:sp>
        <p:nvSpPr>
          <p:cNvPr id="12" name="Rektangel 11">
            <a:extLst>
              <a:ext uri="{FF2B5EF4-FFF2-40B4-BE49-F238E27FC236}">
                <a16:creationId xmlns:a16="http://schemas.microsoft.com/office/drawing/2014/main" id="{27775A15-6690-E84A-82C5-BF00317A3D06}"/>
              </a:ext>
            </a:extLst>
          </p:cNvPr>
          <p:cNvSpPr/>
          <p:nvPr/>
        </p:nvSpPr>
        <p:spPr>
          <a:xfrm rot="5400000">
            <a:off x="-3458092" y="3455326"/>
            <a:ext cx="7315202" cy="404544"/>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8EA234FB-67F5-CB4C-8771-A0756EF5BBF4}"/>
              </a:ext>
            </a:extLst>
          </p:cNvPr>
          <p:cNvSpPr/>
          <p:nvPr/>
        </p:nvSpPr>
        <p:spPr>
          <a:xfrm rot="5400000">
            <a:off x="3454966" y="-1088606"/>
            <a:ext cx="1900840" cy="80072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690BAD20-F626-E046-8BA2-929B33D4D0CF}"/>
              </a:ext>
            </a:extLst>
          </p:cNvPr>
          <p:cNvSpPr/>
          <p:nvPr/>
        </p:nvSpPr>
        <p:spPr>
          <a:xfrm rot="5400000">
            <a:off x="4550573" y="802049"/>
            <a:ext cx="878896" cy="8282771"/>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5090FE67-E485-374F-BF23-4AC665F630CC}"/>
              </a:ext>
            </a:extLst>
          </p:cNvPr>
          <p:cNvSpPr/>
          <p:nvPr/>
        </p:nvSpPr>
        <p:spPr>
          <a:xfrm>
            <a:off x="945060" y="2134509"/>
            <a:ext cx="8186347" cy="3627583"/>
          </a:xfrm>
          <a:prstGeom prst="rect">
            <a:avLst/>
          </a:prstGeom>
        </p:spPr>
        <p:txBody>
          <a:bodyPr spcFirstLastPara="0" lIns="95250" tIns="95250" rIns="95250" bIns="0" anchor="t"/>
          <a:lstStyle/>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Att framställa något som bättre för miljön än vad det i själva verket är.</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i="1" dirty="0">
                <a:solidFill>
                  <a:srgbClr val="1E1E1E"/>
                </a:solidFill>
                <a:latin typeface="Arial Narrow" panose="020B0604020202020204" pitchFamily="34" charset="0"/>
                <a:cs typeface="Arial Narrow" panose="020B0604020202020204" pitchFamily="34" charset="0"/>
              </a:rPr>
              <a:t>och/eller</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Att leda uppmärksamhet bort från något dåligt till något "bra" för miljön.</a:t>
            </a:r>
          </a:p>
          <a:p>
            <a:pPr hangingPunct="0">
              <a:lnSpc>
                <a:spcPct val="83333"/>
              </a:lnSpc>
              <a:spcBef>
                <a:spcPct val="6667"/>
              </a:spcBef>
            </a:pPr>
            <a:endParaRPr lang="sv-SE" sz="2000" b="1"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b="1"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b="1"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dirty="0">
                <a:latin typeface="Arial Narrow" panose="020B0604020202020204" pitchFamily="34" charset="0"/>
                <a:cs typeface="Arial Narrow" panose="020B0604020202020204" pitchFamily="34" charset="0"/>
              </a:rPr>
              <a:t>Marknadsföringslagen slår fast att företag måste kunna bevisa det de påstår är sant. Det är till exempel inte tillåtet för företag att säga att vad som helst är ”hållbart”. </a:t>
            </a:r>
            <a:endParaRPr sz="2250" dirty="0">
              <a:latin typeface="Trade Gothic LT Std Cn"/>
              <a:ea typeface="+mn-ea"/>
              <a:cs typeface="Trade Gothic LT Std Cn"/>
            </a:endParaRPr>
          </a:p>
        </p:txBody>
      </p:sp>
    </p:spTree>
    <p:extLst>
      <p:ext uri="{BB962C8B-B14F-4D97-AF65-F5344CB8AC3E}">
        <p14:creationId xmlns:p14="http://schemas.microsoft.com/office/powerpoint/2010/main" val="1180257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0C723E1-70A1-A943-9190-6FEC6EE81D1A}"/>
              </a:ext>
            </a:extLst>
          </p:cNvPr>
          <p:cNvSpPr/>
          <p:nvPr/>
        </p:nvSpPr>
        <p:spPr>
          <a:xfrm rot="10800000">
            <a:off x="0" y="-1"/>
            <a:ext cx="13011150" cy="37195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1" y="960838"/>
            <a:ext cx="8780830"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07A833D-7B6A-5B49-8FCA-A4EE25299AFA}"/>
              </a:ext>
            </a:extLst>
          </p:cNvPr>
          <p:cNvSpPr/>
          <p:nvPr/>
        </p:nvSpPr>
        <p:spPr>
          <a:xfrm>
            <a:off x="914446" y="866775"/>
            <a:ext cx="9279594"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EN BILD SÄGER MER ÄN TUSEN ORD</a:t>
            </a:r>
            <a:endParaRPr sz="4500" b="1" dirty="0">
              <a:solidFill>
                <a:schemeClr val="bg1"/>
              </a:solidFill>
              <a:latin typeface="Arial Narrow" panose="020B0604020202020204" pitchFamily="34" charset="0"/>
              <a:cs typeface="Arial Narrow" panose="020B0604020202020204" pitchFamily="34" charset="0"/>
            </a:endParaRPr>
          </a:p>
        </p:txBody>
      </p:sp>
      <p:sp>
        <p:nvSpPr>
          <p:cNvPr id="13" name="textruta 12">
            <a:extLst>
              <a:ext uri="{FF2B5EF4-FFF2-40B4-BE49-F238E27FC236}">
                <a16:creationId xmlns:a16="http://schemas.microsoft.com/office/drawing/2014/main" id="{9A3DC5FB-BB0D-9B44-9E65-5F388ABEFEF8}"/>
              </a:ext>
            </a:extLst>
          </p:cNvPr>
          <p:cNvSpPr txBox="1"/>
          <p:nvPr/>
        </p:nvSpPr>
        <p:spPr>
          <a:xfrm>
            <a:off x="945060" y="1944555"/>
            <a:ext cx="8926303" cy="2246769"/>
          </a:xfrm>
          <a:prstGeom prst="rect">
            <a:avLst/>
          </a:prstGeom>
          <a:noFill/>
        </p:spPr>
        <p:txBody>
          <a:bodyPr wrap="square">
            <a:spAutoFit/>
          </a:bodyPr>
          <a:lstStyle/>
          <a:p>
            <a:r>
              <a:rPr lang="sv-SE" sz="2000" dirty="0">
                <a:latin typeface="Arial Narrow" panose="020B0604020202020204" pitchFamily="34" charset="0"/>
                <a:cs typeface="Arial Narrow" panose="020B0604020202020204" pitchFamily="34" charset="0"/>
              </a:rPr>
              <a:t>Gör en kort bildanalys! </a:t>
            </a:r>
            <a:br>
              <a:rPr lang="sv-SE" sz="2000" dirty="0">
                <a:latin typeface="Arial Narrow" panose="020B0604020202020204" pitchFamily="34" charset="0"/>
                <a:cs typeface="Arial Narrow" panose="020B0604020202020204" pitchFamily="34" charset="0"/>
              </a:rPr>
            </a:b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Titta på bilderna på de kommande två sidorna. Diskutera först frågorna i par eller grupp, därefter i helklass. Tänk på att besvara en fråga i taget.</a:t>
            </a:r>
            <a:br>
              <a:rPr lang="sv-SE" sz="2000" dirty="0">
                <a:latin typeface="Arial Narrow" panose="020B0604020202020204" pitchFamily="34" charset="0"/>
                <a:cs typeface="Arial Narrow" panose="020B0604020202020204" pitchFamily="34" charset="0"/>
              </a:rPr>
            </a:b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1. Vad </a:t>
            </a:r>
            <a:r>
              <a:rPr lang="sv-SE" sz="2000" b="1" dirty="0">
                <a:latin typeface="Arial Narrow" panose="020B0604020202020204" pitchFamily="34" charset="0"/>
                <a:cs typeface="Arial Narrow" panose="020B0604020202020204" pitchFamily="34" charset="0"/>
              </a:rPr>
              <a:t>ser</a:t>
            </a:r>
            <a:r>
              <a:rPr lang="sv-SE" sz="2000" dirty="0">
                <a:latin typeface="Arial Narrow" panose="020B0604020202020204" pitchFamily="34" charset="0"/>
                <a:cs typeface="Arial Narrow" panose="020B0604020202020204" pitchFamily="34" charset="0"/>
              </a:rPr>
              <a:t> ni på bilden? </a:t>
            </a:r>
          </a:p>
          <a:p>
            <a:r>
              <a:rPr lang="sv-SE" sz="2000" dirty="0">
                <a:latin typeface="Arial Narrow" panose="020B0604020202020204" pitchFamily="34" charset="0"/>
                <a:cs typeface="Arial Narrow" panose="020B0604020202020204" pitchFamily="34" charset="0"/>
              </a:rPr>
              <a:t>2. Vad</a:t>
            </a:r>
            <a:r>
              <a:rPr lang="sv-SE" sz="2000" b="1" dirty="0">
                <a:latin typeface="Arial Narrow" panose="020B0604020202020204" pitchFamily="34" charset="0"/>
                <a:cs typeface="Arial Narrow" panose="020B0604020202020204" pitchFamily="34" charset="0"/>
              </a:rPr>
              <a:t> tänker </a:t>
            </a:r>
            <a:r>
              <a:rPr lang="sv-SE" sz="2000" dirty="0">
                <a:latin typeface="Arial Narrow" panose="020B0604020202020204" pitchFamily="34" charset="0"/>
                <a:cs typeface="Arial Narrow" panose="020B0604020202020204" pitchFamily="34" charset="0"/>
              </a:rPr>
              <a:t>ni om bilden och väcker den några frågor? </a:t>
            </a:r>
          </a:p>
        </p:txBody>
      </p:sp>
      <p:sp>
        <p:nvSpPr>
          <p:cNvPr id="15" name="Rektangel 14">
            <a:extLst>
              <a:ext uri="{FF2B5EF4-FFF2-40B4-BE49-F238E27FC236}">
                <a16:creationId xmlns:a16="http://schemas.microsoft.com/office/drawing/2014/main" id="{5C74ED4A-E8AA-414A-9D99-4137296E7475}"/>
              </a:ext>
            </a:extLst>
          </p:cNvPr>
          <p:cNvSpPr/>
          <p:nvPr/>
        </p:nvSpPr>
        <p:spPr>
          <a:xfrm>
            <a:off x="6726365" y="2983331"/>
            <a:ext cx="6186437" cy="2786766"/>
          </a:xfrm>
          <a:prstGeom prst="rect">
            <a:avLst/>
          </a:prstGeom>
        </p:spPr>
        <p:txBody>
          <a:bodyPr spcFirstLastPara="0" lIns="95250" tIns="95250" rIns="95250" bIns="0" anchor="t"/>
          <a:lstStyle/>
          <a:p>
            <a:pPr algn="l" hangingPunct="0">
              <a:lnSpc>
                <a:spcPct val="100000"/>
              </a:lnSpc>
            </a:pPr>
            <a:r>
              <a:rPr lang="sv-SE" sz="25000" b="1" dirty="0">
                <a:solidFill>
                  <a:schemeClr val="bg1"/>
                </a:solidFill>
                <a:latin typeface="Arial Narrow" panose="020B0604020202020204" pitchFamily="34" charset="0"/>
                <a:cs typeface="Arial Narrow" panose="020B0604020202020204" pitchFamily="34" charset="0"/>
              </a:rPr>
              <a:t>???</a:t>
            </a:r>
            <a:endParaRPr sz="25000" b="1" dirty="0">
              <a:solidFill>
                <a:schemeClr val="bg1"/>
              </a:solidFill>
              <a:latin typeface="Arial Narrow" panose="020B0604020202020204" pitchFamily="34" charset="0"/>
              <a:cs typeface="Arial Narrow" panose="020B0604020202020204" pitchFamily="34" charset="0"/>
            </a:endParaRPr>
          </a:p>
        </p:txBody>
      </p:sp>
      <p:sp>
        <p:nvSpPr>
          <p:cNvPr id="2" name="textruta 1">
            <a:extLst>
              <a:ext uri="{FF2B5EF4-FFF2-40B4-BE49-F238E27FC236}">
                <a16:creationId xmlns:a16="http://schemas.microsoft.com/office/drawing/2014/main" id="{00DCA8AA-989D-BD40-AA06-B5226B20E4C7}"/>
              </a:ext>
            </a:extLst>
          </p:cNvPr>
          <p:cNvSpPr txBox="1"/>
          <p:nvPr/>
        </p:nvSpPr>
        <p:spPr>
          <a:xfrm>
            <a:off x="9202994" y="5855110"/>
            <a:ext cx="184731" cy="369332"/>
          </a:xfrm>
          <a:prstGeom prst="rect">
            <a:avLst/>
          </a:prstGeom>
          <a:noFill/>
        </p:spPr>
        <p:txBody>
          <a:bodyPr wrap="none" rtlCol="0">
            <a:spAutoFit/>
          </a:bodyPr>
          <a:lstStyle/>
          <a:p>
            <a:endParaRPr lang="sv-SE" dirty="0"/>
          </a:p>
        </p:txBody>
      </p:sp>
    </p:spTree>
    <p:extLst>
      <p:ext uri="{BB962C8B-B14F-4D97-AF65-F5344CB8AC3E}">
        <p14:creationId xmlns:p14="http://schemas.microsoft.com/office/powerpoint/2010/main" val="37616484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Title copy 43"/>
        <p:cNvGrpSpPr/>
        <p:nvPr/>
      </p:nvGrpSpPr>
      <p:grpSpPr>
        <a:xfrm>
          <a:off x="0" y="0"/>
          <a:ext cx="0" cy="0"/>
          <a:chOff x="0" y="0"/>
          <a:chExt cx="0" cy="0"/>
        </a:xfrm>
      </p:grpSpPr>
      <p:pic>
        <p:nvPicPr>
          <p:cNvPr id="6" name="Bildobjekt 5">
            <a:extLst>
              <a:ext uri="{FF2B5EF4-FFF2-40B4-BE49-F238E27FC236}">
                <a16:creationId xmlns:a16="http://schemas.microsoft.com/office/drawing/2014/main" id="{D166380D-E76A-1941-8EE8-5D969F59C624}"/>
              </a:ext>
            </a:extLst>
          </p:cNvPr>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293202" y="-481287"/>
            <a:ext cx="13367387" cy="8354617"/>
          </a:xfrm>
          <a:prstGeom prst="rect">
            <a:avLst/>
          </a:prstGeom>
        </p:spPr>
      </p:pic>
      <p:sp>
        <p:nvSpPr>
          <p:cNvPr id="11" name="Rektangel 10">
            <a:extLst>
              <a:ext uri="{FF2B5EF4-FFF2-40B4-BE49-F238E27FC236}">
                <a16:creationId xmlns:a16="http://schemas.microsoft.com/office/drawing/2014/main" id="{23D1A3EA-E559-814B-B584-1CF8D7BFE13F}"/>
              </a:ext>
            </a:extLst>
          </p:cNvPr>
          <p:cNvSpPr/>
          <p:nvPr/>
        </p:nvSpPr>
        <p:spPr>
          <a:xfrm>
            <a:off x="1522327" y="3577816"/>
            <a:ext cx="4670656" cy="35325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866C2B5B-3678-E94A-B33C-552F2755C538}"/>
              </a:ext>
            </a:extLst>
          </p:cNvPr>
          <p:cNvSpPr/>
          <p:nvPr/>
        </p:nvSpPr>
        <p:spPr>
          <a:xfrm>
            <a:off x="1551823" y="3499921"/>
            <a:ext cx="5291427" cy="624699"/>
          </a:xfrm>
          <a:prstGeom prst="rect">
            <a:avLst/>
          </a:prstGeom>
        </p:spPr>
        <p:txBody>
          <a:bodyPr spcFirstLastPara="0" lIns="95250" tIns="95250" rIns="95250" bIns="0" anchor="t"/>
          <a:lstStyle/>
          <a:p>
            <a:pPr hangingPunct="0"/>
            <a:r>
              <a:rPr lang="sv-SE" sz="2200" dirty="0">
                <a:solidFill>
                  <a:schemeClr val="bg1"/>
                </a:solidFill>
                <a:latin typeface="Arial Narrow" panose="020B0604020202020204" pitchFamily="34" charset="0"/>
                <a:cs typeface="Arial Narrow" panose="020B0604020202020204" pitchFamily="34" charset="0"/>
              </a:rPr>
              <a:t>Om internationella initiativ och Agenda 2030</a:t>
            </a:r>
            <a:endParaRPr sz="2200" dirty="0">
              <a:solidFill>
                <a:schemeClr val="bg1"/>
              </a:solidFill>
              <a:latin typeface="Arial Narrow" panose="020B0604020202020204" pitchFamily="34" charset="0"/>
              <a:cs typeface="Arial Narrow" panose="020B0604020202020204" pitchFamily="34" charset="0"/>
            </a:endParaRPr>
          </a:p>
        </p:txBody>
      </p:sp>
      <p:sp>
        <p:nvSpPr>
          <p:cNvPr id="22" name="Rektangel 21">
            <a:extLst>
              <a:ext uri="{FF2B5EF4-FFF2-40B4-BE49-F238E27FC236}">
                <a16:creationId xmlns:a16="http://schemas.microsoft.com/office/drawing/2014/main" id="{A16A0F6E-A8A5-D646-B37B-9E7BCD9BBC0F}"/>
              </a:ext>
            </a:extLst>
          </p:cNvPr>
          <p:cNvSpPr/>
          <p:nvPr/>
        </p:nvSpPr>
        <p:spPr>
          <a:xfrm>
            <a:off x="1522328" y="2698955"/>
            <a:ext cx="4983247" cy="75016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3" name="Rektangel 22">
            <a:extLst>
              <a:ext uri="{FF2B5EF4-FFF2-40B4-BE49-F238E27FC236}">
                <a16:creationId xmlns:a16="http://schemas.microsoft.com/office/drawing/2014/main" id="{E43D7EBD-FBBF-CB4D-8986-018EEEC1EBF0}"/>
              </a:ext>
            </a:extLst>
          </p:cNvPr>
          <p:cNvSpPr/>
          <p:nvPr/>
        </p:nvSpPr>
        <p:spPr>
          <a:xfrm>
            <a:off x="1522328" y="2517356"/>
            <a:ext cx="7716830" cy="866775"/>
          </a:xfrm>
          <a:prstGeom prst="rect">
            <a:avLst/>
          </a:prstGeom>
        </p:spPr>
        <p:txBody>
          <a:bodyPr spcFirstLastPara="0" lIns="95250" tIns="95250" rIns="95250" bIns="0" anchor="t"/>
          <a:lstStyle/>
          <a:p>
            <a:pPr algn="l" hangingPunct="0">
              <a:lnSpc>
                <a:spcPct val="100000"/>
              </a:lnSpc>
            </a:pPr>
            <a:r>
              <a:rPr lang="sv-SE" sz="6000" b="1" dirty="0">
                <a:solidFill>
                  <a:schemeClr val="bg1"/>
                </a:solidFill>
                <a:latin typeface="Arial Narrow" panose="020B0604020202020204" pitchFamily="34" charset="0"/>
                <a:cs typeface="Arial Narrow" panose="020B0604020202020204" pitchFamily="34" charset="0"/>
              </a:rPr>
              <a:t>INTRODUKTION</a:t>
            </a:r>
            <a:endParaRPr sz="6000" b="1" dirty="0">
              <a:solidFill>
                <a:schemeClr val="bg1"/>
              </a:solidFill>
              <a:latin typeface="Arial Narrow" panose="020B0604020202020204" pitchFamily="34" charset="0"/>
              <a:cs typeface="Arial Narrow" panose="020B0604020202020204" pitchFamily="34" charset="0"/>
            </a:endParaRPr>
          </a:p>
        </p:txBody>
      </p:sp>
      <p:sp>
        <p:nvSpPr>
          <p:cNvPr id="27" name="Rektangel 26">
            <a:extLst>
              <a:ext uri="{FF2B5EF4-FFF2-40B4-BE49-F238E27FC236}">
                <a16:creationId xmlns:a16="http://schemas.microsoft.com/office/drawing/2014/main" id="{B0117354-2EB9-2241-A989-53411F2E8D2A}"/>
              </a:ext>
            </a:extLst>
          </p:cNvPr>
          <p:cNvSpPr/>
          <p:nvPr/>
        </p:nvSpPr>
        <p:spPr>
          <a:xfrm>
            <a:off x="176374" y="169651"/>
            <a:ext cx="12656224" cy="6998592"/>
          </a:xfrm>
          <a:prstGeom prst="rect">
            <a:avLst/>
          </a:prstGeom>
          <a:noFill/>
          <a:ln w="371475">
            <a:solidFill>
              <a:schemeClr val="tx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0" name="Rektangel 9">
            <a:extLst>
              <a:ext uri="{FF2B5EF4-FFF2-40B4-BE49-F238E27FC236}">
                <a16:creationId xmlns:a16="http://schemas.microsoft.com/office/drawing/2014/main" id="{DA2A7FDE-C982-4648-9907-250FCF5A9DC7}"/>
              </a:ext>
            </a:extLst>
          </p:cNvPr>
          <p:cNvSpPr/>
          <p:nvPr/>
        </p:nvSpPr>
        <p:spPr>
          <a:xfrm>
            <a:off x="11485418" y="0"/>
            <a:ext cx="1525732" cy="1413164"/>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4" name="Bildobjekt 3">
            <a:extLst>
              <a:ext uri="{FF2B5EF4-FFF2-40B4-BE49-F238E27FC236}">
                <a16:creationId xmlns:a16="http://schemas.microsoft.com/office/drawing/2014/main" id="{4DFE5B6F-6D9D-B843-85CD-4850F3B667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84145" y="93950"/>
            <a:ext cx="1169843" cy="1169843"/>
          </a:xfrm>
          <a:prstGeom prst="rect">
            <a:avLst/>
          </a:prstGeom>
        </p:spPr>
      </p:pic>
    </p:spTree>
    <p:extLst>
      <p:ext uri="{BB962C8B-B14F-4D97-AF65-F5344CB8AC3E}">
        <p14:creationId xmlns:p14="http://schemas.microsoft.com/office/powerpoint/2010/main" val="429797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C33A5619-B9DC-484C-BBB6-4CFB49FD2F1E}"/>
              </a:ext>
            </a:extLst>
          </p:cNvPr>
          <p:cNvSpPr txBox="1"/>
          <p:nvPr/>
        </p:nvSpPr>
        <p:spPr>
          <a:xfrm>
            <a:off x="10483459" y="6973813"/>
            <a:ext cx="3033315" cy="307777"/>
          </a:xfrm>
          <a:prstGeom prst="rect">
            <a:avLst/>
          </a:prstGeom>
          <a:noFill/>
        </p:spPr>
        <p:txBody>
          <a:bodyPr wrap="square">
            <a:spAutoFit/>
          </a:bodyPr>
          <a:lstStyle/>
          <a:p>
            <a:r>
              <a:rPr lang="sv-SE" sz="1400" dirty="0">
                <a:solidFill>
                  <a:schemeClr val="bg1"/>
                </a:solidFill>
                <a:latin typeface="Arial" panose="020B0604020202020204" pitchFamily="34" charset="0"/>
                <a:cs typeface="Arial" panose="020B0604020202020204" pitchFamily="34" charset="0"/>
              </a:rPr>
              <a:t>Foto: </a:t>
            </a:r>
            <a:r>
              <a:rPr lang="sv-SE" sz="1400" dirty="0" err="1">
                <a:solidFill>
                  <a:schemeClr val="bg1"/>
                </a:solidFill>
                <a:latin typeface="Arial" panose="020B0604020202020204" pitchFamily="34" charset="0"/>
                <a:cs typeface="Arial" panose="020B0604020202020204" pitchFamily="34" charset="0"/>
              </a:rPr>
              <a:t>Kristof</a:t>
            </a:r>
            <a:r>
              <a:rPr lang="sv-SE" sz="1400" dirty="0">
                <a:solidFill>
                  <a:schemeClr val="bg1"/>
                </a:solidFill>
                <a:latin typeface="Arial" panose="020B0604020202020204" pitchFamily="34" charset="0"/>
                <a:cs typeface="Arial" panose="020B0604020202020204" pitchFamily="34" charset="0"/>
              </a:rPr>
              <a:t> Vadino/CCC</a:t>
            </a:r>
          </a:p>
        </p:txBody>
      </p:sp>
      <p:sp>
        <p:nvSpPr>
          <p:cNvPr id="18" name="Rektangel 17">
            <a:extLst>
              <a:ext uri="{FF2B5EF4-FFF2-40B4-BE49-F238E27FC236}">
                <a16:creationId xmlns:a16="http://schemas.microsoft.com/office/drawing/2014/main" id="{9D1C43E2-85AB-4C43-8DD4-CF2AE4790423}"/>
              </a:ext>
            </a:extLst>
          </p:cNvPr>
          <p:cNvSpPr/>
          <p:nvPr/>
        </p:nvSpPr>
        <p:spPr>
          <a:xfrm rot="10800000">
            <a:off x="-1089" y="6958738"/>
            <a:ext cx="13011150" cy="37195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pic>
        <p:nvPicPr>
          <p:cNvPr id="10" name="Bildobjekt 9" descr="En bild som visar inomhus, person, tak, arbetar&#10;&#10;Automatiskt genererad beskrivning">
            <a:extLst>
              <a:ext uri="{FF2B5EF4-FFF2-40B4-BE49-F238E27FC236}">
                <a16:creationId xmlns:a16="http://schemas.microsoft.com/office/drawing/2014/main" id="{D0D7C505-A50A-3544-B997-61581BB9E6AF}"/>
              </a:ext>
            </a:extLst>
          </p:cNvPr>
          <p:cNvPicPr>
            <a:picLocks noChangeAspect="1"/>
          </p:cNvPicPr>
          <p:nvPr/>
        </p:nvPicPr>
        <p:blipFill rotWithShape="1">
          <a:blip r:embed="rId3">
            <a:extLst>
              <a:ext uri="{28A0092B-C50C-407E-A947-70E740481C1C}">
                <a14:useLocalDpi xmlns:a14="http://schemas.microsoft.com/office/drawing/2010/main" val="0"/>
              </a:ext>
            </a:extLst>
          </a:blip>
          <a:srcRect t="6693" b="10913"/>
          <a:stretch/>
        </p:blipFill>
        <p:spPr>
          <a:xfrm>
            <a:off x="372510" y="-1"/>
            <a:ext cx="12656224" cy="6958739"/>
          </a:xfrm>
          <a:prstGeom prst="rect">
            <a:avLst/>
          </a:prstGeom>
        </p:spPr>
      </p:pic>
      <p:sp>
        <p:nvSpPr>
          <p:cNvPr id="14" name="Rektangel 13">
            <a:extLst>
              <a:ext uri="{FF2B5EF4-FFF2-40B4-BE49-F238E27FC236}">
                <a16:creationId xmlns:a16="http://schemas.microsoft.com/office/drawing/2014/main" id="{7236DB86-0C4A-E248-8DF0-CA0B79E35526}"/>
              </a:ext>
            </a:extLst>
          </p:cNvPr>
          <p:cNvSpPr/>
          <p:nvPr/>
        </p:nvSpPr>
        <p:spPr>
          <a:xfrm rot="10800000">
            <a:off x="9247908" y="-15078"/>
            <a:ext cx="3780825" cy="130549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7" name="textruta 16">
            <a:extLst>
              <a:ext uri="{FF2B5EF4-FFF2-40B4-BE49-F238E27FC236}">
                <a16:creationId xmlns:a16="http://schemas.microsoft.com/office/drawing/2014/main" id="{672AF4CD-E3D5-8445-A145-CD29322FE5CE}"/>
              </a:ext>
            </a:extLst>
          </p:cNvPr>
          <p:cNvSpPr txBox="1"/>
          <p:nvPr/>
        </p:nvSpPr>
        <p:spPr>
          <a:xfrm>
            <a:off x="9431672" y="152871"/>
            <a:ext cx="3711026" cy="1015663"/>
          </a:xfrm>
          <a:prstGeom prst="rect">
            <a:avLst/>
          </a:prstGeom>
          <a:noFill/>
        </p:spPr>
        <p:txBody>
          <a:bodyPr wrap="square">
            <a:spAutoFit/>
          </a:bodyPr>
          <a:lstStyle/>
          <a:p>
            <a:r>
              <a:rPr lang="sv-SE" sz="2000" dirty="0">
                <a:latin typeface="Arial Narrow" panose="020B0604020202020204" pitchFamily="34" charset="0"/>
                <a:cs typeface="Arial Narrow" panose="020B0604020202020204" pitchFamily="34" charset="0"/>
              </a:rPr>
              <a:t>1. Vad ser du på bilden? </a:t>
            </a:r>
          </a:p>
          <a:p>
            <a:r>
              <a:rPr lang="sv-SE" sz="2000" dirty="0">
                <a:latin typeface="Arial Narrow" panose="020B0604020202020204" pitchFamily="34" charset="0"/>
                <a:cs typeface="Arial Narrow" panose="020B0604020202020204" pitchFamily="34" charset="0"/>
              </a:rPr>
              <a:t>2. Vad tänker du om bilden och</a:t>
            </a: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väcker den några frågor?</a:t>
            </a:r>
          </a:p>
        </p:txBody>
      </p:sp>
    </p:spTree>
    <p:extLst>
      <p:ext uri="{BB962C8B-B14F-4D97-AF65-F5344CB8AC3E}">
        <p14:creationId xmlns:p14="http://schemas.microsoft.com/office/powerpoint/2010/main" val="25810525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textruta 15">
            <a:extLst>
              <a:ext uri="{FF2B5EF4-FFF2-40B4-BE49-F238E27FC236}">
                <a16:creationId xmlns:a16="http://schemas.microsoft.com/office/drawing/2014/main" id="{C33A5619-B9DC-484C-BBB6-4CFB49FD2F1E}"/>
              </a:ext>
            </a:extLst>
          </p:cNvPr>
          <p:cNvSpPr txBox="1"/>
          <p:nvPr/>
        </p:nvSpPr>
        <p:spPr>
          <a:xfrm>
            <a:off x="10483459" y="6973813"/>
            <a:ext cx="3033315" cy="307777"/>
          </a:xfrm>
          <a:prstGeom prst="rect">
            <a:avLst/>
          </a:prstGeom>
          <a:noFill/>
        </p:spPr>
        <p:txBody>
          <a:bodyPr wrap="square">
            <a:spAutoFit/>
          </a:bodyPr>
          <a:lstStyle/>
          <a:p>
            <a:r>
              <a:rPr lang="sv-SE" sz="1400" dirty="0">
                <a:solidFill>
                  <a:schemeClr val="bg1"/>
                </a:solidFill>
                <a:latin typeface="Arial" panose="020B0604020202020204" pitchFamily="34" charset="0"/>
                <a:cs typeface="Arial" panose="020B0604020202020204" pitchFamily="34" charset="0"/>
              </a:rPr>
              <a:t>Foto: </a:t>
            </a:r>
            <a:r>
              <a:rPr lang="sv-SE" sz="1400" dirty="0" err="1">
                <a:solidFill>
                  <a:schemeClr val="bg1"/>
                </a:solidFill>
                <a:latin typeface="Arial" panose="020B0604020202020204" pitchFamily="34" charset="0"/>
                <a:cs typeface="Arial" panose="020B0604020202020204" pitchFamily="34" charset="0"/>
              </a:rPr>
              <a:t>Kristof</a:t>
            </a:r>
            <a:r>
              <a:rPr lang="sv-SE" sz="1400" dirty="0">
                <a:solidFill>
                  <a:schemeClr val="bg1"/>
                </a:solidFill>
                <a:latin typeface="Arial" panose="020B0604020202020204" pitchFamily="34" charset="0"/>
                <a:cs typeface="Arial" panose="020B0604020202020204" pitchFamily="34" charset="0"/>
              </a:rPr>
              <a:t> Vadino/CCC</a:t>
            </a:r>
          </a:p>
        </p:txBody>
      </p:sp>
      <p:sp>
        <p:nvSpPr>
          <p:cNvPr id="18" name="Rektangel 17">
            <a:extLst>
              <a:ext uri="{FF2B5EF4-FFF2-40B4-BE49-F238E27FC236}">
                <a16:creationId xmlns:a16="http://schemas.microsoft.com/office/drawing/2014/main" id="{9D1C43E2-85AB-4C43-8DD4-CF2AE4790423}"/>
              </a:ext>
            </a:extLst>
          </p:cNvPr>
          <p:cNvSpPr/>
          <p:nvPr/>
        </p:nvSpPr>
        <p:spPr>
          <a:xfrm rot="10800000">
            <a:off x="-1089" y="6958738"/>
            <a:ext cx="13011150" cy="37195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3" name="Rektangel 12">
            <a:extLst>
              <a:ext uri="{FF2B5EF4-FFF2-40B4-BE49-F238E27FC236}">
                <a16:creationId xmlns:a16="http://schemas.microsoft.com/office/drawing/2014/main" id="{A3D28995-D2ED-1C45-82B5-098D1AF7F4B2}"/>
              </a:ext>
            </a:extLst>
          </p:cNvPr>
          <p:cNvSpPr/>
          <p:nvPr/>
        </p:nvSpPr>
        <p:spPr>
          <a:xfrm>
            <a:off x="10443408" y="6958737"/>
            <a:ext cx="2609287" cy="387459"/>
          </a:xfrm>
          <a:prstGeom prst="rect">
            <a:avLst/>
          </a:prstGeom>
          <a:effectLst/>
        </p:spPr>
        <p:txBody>
          <a:bodyPr spcFirstLastPara="0" lIns="95250" tIns="95250" rIns="95250" bIns="0" anchor="t"/>
          <a:lstStyle/>
          <a:p>
            <a:pPr hangingPunct="0">
              <a:lnSpc>
                <a:spcPct val="83333"/>
              </a:lnSpc>
              <a:spcBef>
                <a:spcPct val="6667"/>
              </a:spcBef>
            </a:pPr>
            <a:r>
              <a:rPr lang="sv-SE" sz="1400" dirty="0">
                <a:latin typeface="Trade Gothic LT Std Cn"/>
                <a:ea typeface="+mn-ea"/>
                <a:cs typeface="Trade Gothic LT Std Cn"/>
              </a:rPr>
              <a:t>Foto</a:t>
            </a:r>
            <a:r>
              <a:rPr sz="1400" dirty="0">
                <a:latin typeface="Trade Gothic LT Std Cn"/>
                <a:ea typeface="+mn-ea"/>
                <a:cs typeface="Trade Gothic LT Std Cn"/>
              </a:rPr>
              <a:t>: </a:t>
            </a:r>
            <a:r>
              <a:rPr lang="sv-SE" sz="1400" dirty="0">
                <a:latin typeface="Trade Gothic LT Std Cn"/>
                <a:cs typeface="Trade Gothic LT Std Cn"/>
              </a:rPr>
              <a:t>David Lundmark/Dagens Arbete</a:t>
            </a:r>
            <a:endParaRPr sz="1400" dirty="0">
              <a:latin typeface="Trade Gothic LT Std Cn"/>
              <a:ea typeface="+mn-ea"/>
              <a:cs typeface="Trade Gothic LT Std Cn"/>
            </a:endParaRPr>
          </a:p>
        </p:txBody>
      </p:sp>
      <p:pic>
        <p:nvPicPr>
          <p:cNvPr id="3" name="Bildobjekt 2" descr="En bild som visar inomhus, belamrad&#10;&#10;Automatiskt genererad beskrivning">
            <a:extLst>
              <a:ext uri="{FF2B5EF4-FFF2-40B4-BE49-F238E27FC236}">
                <a16:creationId xmlns:a16="http://schemas.microsoft.com/office/drawing/2014/main" id="{0D2B3B35-A2B1-1B4B-97A4-FEF8A2E07382}"/>
              </a:ext>
            </a:extLst>
          </p:cNvPr>
          <p:cNvPicPr>
            <a:picLocks noChangeAspect="1"/>
          </p:cNvPicPr>
          <p:nvPr/>
        </p:nvPicPr>
        <p:blipFill rotWithShape="1">
          <a:blip r:embed="rId3">
            <a:extLst>
              <a:ext uri="{28A0092B-C50C-407E-A947-70E740481C1C}">
                <a14:useLocalDpi xmlns:a14="http://schemas.microsoft.com/office/drawing/2010/main" val="0"/>
              </a:ext>
            </a:extLst>
          </a:blip>
          <a:srcRect l="384" t="11348" r="-384" b="6504"/>
          <a:stretch/>
        </p:blipFill>
        <p:spPr>
          <a:xfrm>
            <a:off x="368816" y="-48917"/>
            <a:ext cx="12818708" cy="7022729"/>
          </a:xfrm>
          <a:prstGeom prst="rect">
            <a:avLst/>
          </a:prstGeom>
        </p:spPr>
      </p:pic>
      <p:sp>
        <p:nvSpPr>
          <p:cNvPr id="14" name="Rektangel 13">
            <a:extLst>
              <a:ext uri="{FF2B5EF4-FFF2-40B4-BE49-F238E27FC236}">
                <a16:creationId xmlns:a16="http://schemas.microsoft.com/office/drawing/2014/main" id="{E4C61775-6A38-2849-86E6-FB25FCD57918}"/>
              </a:ext>
            </a:extLst>
          </p:cNvPr>
          <p:cNvSpPr/>
          <p:nvPr/>
        </p:nvSpPr>
        <p:spPr>
          <a:xfrm rot="10800000">
            <a:off x="9247908" y="-15078"/>
            <a:ext cx="3780825" cy="130549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5" name="textruta 14">
            <a:extLst>
              <a:ext uri="{FF2B5EF4-FFF2-40B4-BE49-F238E27FC236}">
                <a16:creationId xmlns:a16="http://schemas.microsoft.com/office/drawing/2014/main" id="{79705F16-BED9-4D41-ADBA-9B1C88EEE670}"/>
              </a:ext>
            </a:extLst>
          </p:cNvPr>
          <p:cNvSpPr txBox="1"/>
          <p:nvPr/>
        </p:nvSpPr>
        <p:spPr>
          <a:xfrm>
            <a:off x="9431672" y="152871"/>
            <a:ext cx="3711026" cy="1015663"/>
          </a:xfrm>
          <a:prstGeom prst="rect">
            <a:avLst/>
          </a:prstGeom>
          <a:noFill/>
        </p:spPr>
        <p:txBody>
          <a:bodyPr wrap="square">
            <a:spAutoFit/>
          </a:bodyPr>
          <a:lstStyle/>
          <a:p>
            <a:r>
              <a:rPr lang="sv-SE" sz="2000" dirty="0">
                <a:latin typeface="Arial Narrow" panose="020B0604020202020204" pitchFamily="34" charset="0"/>
                <a:cs typeface="Arial Narrow" panose="020B0604020202020204" pitchFamily="34" charset="0"/>
              </a:rPr>
              <a:t>1. Vad ser du på bilden? </a:t>
            </a:r>
          </a:p>
          <a:p>
            <a:r>
              <a:rPr lang="sv-SE" sz="2000" dirty="0">
                <a:latin typeface="Arial Narrow" panose="020B0604020202020204" pitchFamily="34" charset="0"/>
                <a:cs typeface="Arial Narrow" panose="020B0604020202020204" pitchFamily="34" charset="0"/>
              </a:rPr>
              <a:t>2. Vad tänker du om bilden och</a:t>
            </a: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väcker den några frågor?</a:t>
            </a:r>
          </a:p>
        </p:txBody>
      </p:sp>
    </p:spTree>
    <p:extLst>
      <p:ext uri="{BB962C8B-B14F-4D97-AF65-F5344CB8AC3E}">
        <p14:creationId xmlns:p14="http://schemas.microsoft.com/office/powerpoint/2010/main" val="4090499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Untitled"/>
        <p:cNvGrpSpPr/>
        <p:nvPr/>
      </p:nvGrpSpPr>
      <p:grpSpPr>
        <a:xfrm>
          <a:off x="0" y="0"/>
          <a:ext cx="0" cy="0"/>
          <a:chOff x="0" y="0"/>
          <a:chExt cx="0" cy="0"/>
        </a:xfrm>
      </p:grpSpPr>
      <p:pic>
        <p:nvPicPr>
          <p:cNvPr id="2" name="Onlinemedia 1" descr="LÄDER: KEMIKALIER SOM DÖDAR">
            <a:hlinkClick r:id="" action="ppaction://media"/>
            <a:extLst>
              <a:ext uri="{FF2B5EF4-FFF2-40B4-BE49-F238E27FC236}">
                <a16:creationId xmlns:a16="http://schemas.microsoft.com/office/drawing/2014/main" id="{EE829357-D710-7349-AC1E-F316CC7FEAB7}"/>
              </a:ext>
            </a:extLst>
          </p:cNvPr>
          <p:cNvPicPr>
            <a:picLocks noRot="1" noChangeAspect="1"/>
          </p:cNvPicPr>
          <p:nvPr>
            <a:videoFile r:link="rId1"/>
          </p:nvPr>
        </p:nvPicPr>
        <p:blipFill>
          <a:blip r:embed="rId4"/>
          <a:stretch>
            <a:fillRect/>
          </a:stretch>
        </p:blipFill>
        <p:spPr>
          <a:xfrm>
            <a:off x="0" y="0"/>
            <a:ext cx="13011150" cy="7351300"/>
          </a:xfrm>
          <a:prstGeom prst="rect">
            <a:avLst/>
          </a:prstGeom>
        </p:spPr>
      </p:pic>
    </p:spTree>
    <p:extLst>
      <p:ext uri="{BB962C8B-B14F-4D97-AF65-F5344CB8AC3E}">
        <p14:creationId xmlns:p14="http://schemas.microsoft.com/office/powerpoint/2010/main" val="853661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1" y="960838"/>
            <a:ext cx="6738849"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07A833D-7B6A-5B49-8FCA-A4EE25299AFA}"/>
              </a:ext>
            </a:extLst>
          </p:cNvPr>
          <p:cNvSpPr/>
          <p:nvPr/>
        </p:nvSpPr>
        <p:spPr>
          <a:xfrm>
            <a:off x="914447" y="866775"/>
            <a:ext cx="6885366"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FRÅN DJURHUD TILL LÄDER </a:t>
            </a:r>
            <a:endParaRPr sz="4500" b="1" dirty="0">
              <a:solidFill>
                <a:schemeClr val="bg1"/>
              </a:solidFill>
              <a:latin typeface="Arial Narrow" panose="020B0604020202020204" pitchFamily="34" charset="0"/>
              <a:cs typeface="Arial Narrow" panose="020B0604020202020204" pitchFamily="34" charset="0"/>
            </a:endParaRPr>
          </a:p>
        </p:txBody>
      </p:sp>
      <p:sp>
        <p:nvSpPr>
          <p:cNvPr id="16" name="textruta 15">
            <a:extLst>
              <a:ext uri="{FF2B5EF4-FFF2-40B4-BE49-F238E27FC236}">
                <a16:creationId xmlns:a16="http://schemas.microsoft.com/office/drawing/2014/main" id="{C33A5619-B9DC-484C-BBB6-4CFB49FD2F1E}"/>
              </a:ext>
            </a:extLst>
          </p:cNvPr>
          <p:cNvSpPr txBox="1"/>
          <p:nvPr/>
        </p:nvSpPr>
        <p:spPr>
          <a:xfrm>
            <a:off x="10483459" y="6973813"/>
            <a:ext cx="3033315" cy="307777"/>
          </a:xfrm>
          <a:prstGeom prst="rect">
            <a:avLst/>
          </a:prstGeom>
          <a:noFill/>
        </p:spPr>
        <p:txBody>
          <a:bodyPr wrap="square">
            <a:spAutoFit/>
          </a:bodyPr>
          <a:lstStyle/>
          <a:p>
            <a:r>
              <a:rPr lang="sv-SE" sz="1400" dirty="0">
                <a:solidFill>
                  <a:schemeClr val="bg1"/>
                </a:solidFill>
                <a:latin typeface="Arial" panose="020B0604020202020204" pitchFamily="34" charset="0"/>
                <a:cs typeface="Arial" panose="020B0604020202020204" pitchFamily="34" charset="0"/>
              </a:rPr>
              <a:t>Foto: </a:t>
            </a:r>
            <a:r>
              <a:rPr lang="sv-SE" sz="1400" dirty="0" err="1">
                <a:solidFill>
                  <a:schemeClr val="bg1"/>
                </a:solidFill>
                <a:latin typeface="Arial" panose="020B0604020202020204" pitchFamily="34" charset="0"/>
                <a:cs typeface="Arial" panose="020B0604020202020204" pitchFamily="34" charset="0"/>
              </a:rPr>
              <a:t>Kristof</a:t>
            </a:r>
            <a:r>
              <a:rPr lang="sv-SE" sz="1400" dirty="0">
                <a:solidFill>
                  <a:schemeClr val="bg1"/>
                </a:solidFill>
                <a:latin typeface="Arial" panose="020B0604020202020204" pitchFamily="34" charset="0"/>
                <a:cs typeface="Arial" panose="020B0604020202020204" pitchFamily="34" charset="0"/>
              </a:rPr>
              <a:t> Vadino/CCC</a:t>
            </a:r>
          </a:p>
        </p:txBody>
      </p:sp>
      <p:sp>
        <p:nvSpPr>
          <p:cNvPr id="15" name="Rektangel 14">
            <a:extLst>
              <a:ext uri="{FF2B5EF4-FFF2-40B4-BE49-F238E27FC236}">
                <a16:creationId xmlns:a16="http://schemas.microsoft.com/office/drawing/2014/main" id="{422A8296-38F8-2D45-B970-FF5A143CF9D7}"/>
              </a:ext>
            </a:extLst>
          </p:cNvPr>
          <p:cNvSpPr/>
          <p:nvPr/>
        </p:nvSpPr>
        <p:spPr>
          <a:xfrm>
            <a:off x="945061" y="1900463"/>
            <a:ext cx="7001697" cy="4710064"/>
          </a:xfrm>
          <a:prstGeom prst="rect">
            <a:avLst/>
          </a:prstGeom>
        </p:spPr>
        <p:txBody>
          <a:bodyPr spcFirstLastPara="0" lIns="95250" tIns="95250" rIns="95250" bIns="0" anchor="t"/>
          <a:lstStyle/>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Garvning</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Garvning är den process som gör att en djurhud blir till läder.</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Skapar stora mängder avloppsvatten och avfall. För att bearbeta 1 ton djurhudar krävs 500 kilo kemikalier. </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Risker i läderindustrin</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Garveriarbetare utsätts för många hälsofaror och säkerhetsrisker då de hanterar kemikalier och maskiner utan relevant utbildning. </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Kemikalierna släpps ofta ut i vattendrag och skadar både människan och miljö negativt. </a:t>
            </a:r>
            <a:br>
              <a:rPr lang="sv-SE" sz="2000" dirty="0">
                <a:solidFill>
                  <a:srgbClr val="1E1E1E"/>
                </a:solidFill>
                <a:latin typeface="Arial Narrow" panose="020B0604020202020204" pitchFamily="34" charset="0"/>
                <a:cs typeface="Arial Narrow" panose="020B0604020202020204" pitchFamily="34" charset="0"/>
              </a:rPr>
            </a:br>
            <a:endParaRPr lang="sv-SE" sz="2000" dirty="0">
              <a:solidFill>
                <a:srgbClr val="1E1E1E"/>
              </a:solidFill>
              <a:latin typeface="Arial Narrow" panose="020B0604020202020204" pitchFamily="34" charset="0"/>
              <a:cs typeface="Arial Narrow" panose="020B0604020202020204" pitchFamily="34" charset="0"/>
            </a:endParaRP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Andra risker inom läderindustrin är av låga löner, långa arbetsdagar och otrygga anställningar.</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p:txBody>
      </p:sp>
      <p:pic>
        <p:nvPicPr>
          <p:cNvPr id="3" name="Bildobjekt 2" descr="En bild som visar himmel, utomhus, person&#10;&#10;Automatiskt genererad beskrivning">
            <a:extLst>
              <a:ext uri="{FF2B5EF4-FFF2-40B4-BE49-F238E27FC236}">
                <a16:creationId xmlns:a16="http://schemas.microsoft.com/office/drawing/2014/main" id="{E319426D-3BDE-F049-9C3A-8652EEC4645D}"/>
              </a:ext>
            </a:extLst>
          </p:cNvPr>
          <p:cNvPicPr>
            <a:picLocks noChangeAspect="1"/>
          </p:cNvPicPr>
          <p:nvPr/>
        </p:nvPicPr>
        <p:blipFill rotWithShape="1">
          <a:blip r:embed="rId3">
            <a:extLst>
              <a:ext uri="{28A0092B-C50C-407E-A947-70E740481C1C}">
                <a14:useLocalDpi xmlns:a14="http://schemas.microsoft.com/office/drawing/2010/main" val="0"/>
              </a:ext>
            </a:extLst>
          </a:blip>
          <a:srcRect l="17623" t="14091"/>
          <a:stretch/>
        </p:blipFill>
        <p:spPr>
          <a:xfrm>
            <a:off x="8185355" y="0"/>
            <a:ext cx="4824706" cy="3352699"/>
          </a:xfrm>
          <a:prstGeom prst="rect">
            <a:avLst/>
          </a:prstGeom>
        </p:spPr>
      </p:pic>
      <p:pic>
        <p:nvPicPr>
          <p:cNvPr id="6" name="Bildobjekt 5" descr="En bild som visar växt, utomhus&#10;&#10;Automatiskt genererad beskrivning">
            <a:extLst>
              <a:ext uri="{FF2B5EF4-FFF2-40B4-BE49-F238E27FC236}">
                <a16:creationId xmlns:a16="http://schemas.microsoft.com/office/drawing/2014/main" id="{DF3769B6-AB8A-0A4B-A7B6-AF9CB59FC434}"/>
              </a:ext>
            </a:extLst>
          </p:cNvPr>
          <p:cNvPicPr>
            <a:picLocks noChangeAspect="1"/>
          </p:cNvPicPr>
          <p:nvPr/>
        </p:nvPicPr>
        <p:blipFill rotWithShape="1">
          <a:blip r:embed="rId4">
            <a:extLst>
              <a:ext uri="{28A0092B-C50C-407E-A947-70E740481C1C}">
                <a14:useLocalDpi xmlns:a14="http://schemas.microsoft.com/office/drawing/2010/main" val="0"/>
              </a:ext>
            </a:extLst>
          </a:blip>
          <a:srcRect l="8752"/>
          <a:stretch/>
        </p:blipFill>
        <p:spPr>
          <a:xfrm>
            <a:off x="8185355" y="3202887"/>
            <a:ext cx="5002169" cy="4112313"/>
          </a:xfrm>
          <a:prstGeom prst="rect">
            <a:avLst/>
          </a:prstGeom>
        </p:spPr>
      </p:pic>
      <p:sp>
        <p:nvSpPr>
          <p:cNvPr id="18" name="Rektangel 17">
            <a:extLst>
              <a:ext uri="{FF2B5EF4-FFF2-40B4-BE49-F238E27FC236}">
                <a16:creationId xmlns:a16="http://schemas.microsoft.com/office/drawing/2014/main" id="{9D1C43E2-85AB-4C43-8DD4-CF2AE4790423}"/>
              </a:ext>
            </a:extLst>
          </p:cNvPr>
          <p:cNvSpPr/>
          <p:nvPr/>
        </p:nvSpPr>
        <p:spPr>
          <a:xfrm rot="10800000">
            <a:off x="-1089" y="6958738"/>
            <a:ext cx="13011150" cy="37195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46EC688C-7D97-4D41-8A75-AA6942C15597}"/>
              </a:ext>
            </a:extLst>
          </p:cNvPr>
          <p:cNvSpPr/>
          <p:nvPr/>
        </p:nvSpPr>
        <p:spPr>
          <a:xfrm>
            <a:off x="10443408" y="6958737"/>
            <a:ext cx="2609287" cy="387459"/>
          </a:xfrm>
          <a:prstGeom prst="rect">
            <a:avLst/>
          </a:prstGeom>
          <a:effectLst/>
        </p:spPr>
        <p:txBody>
          <a:bodyPr spcFirstLastPara="0" lIns="95250" tIns="95250" rIns="95250" bIns="0" anchor="t"/>
          <a:lstStyle/>
          <a:p>
            <a:pPr hangingPunct="0">
              <a:lnSpc>
                <a:spcPct val="83333"/>
              </a:lnSpc>
              <a:spcBef>
                <a:spcPct val="6667"/>
              </a:spcBef>
            </a:pPr>
            <a:r>
              <a:rPr lang="sv-SE" sz="1400" dirty="0">
                <a:latin typeface="Trade Gothic LT Std Cn"/>
                <a:ea typeface="+mn-ea"/>
                <a:cs typeface="Trade Gothic LT Std Cn"/>
              </a:rPr>
              <a:t>Foto</a:t>
            </a:r>
            <a:r>
              <a:rPr sz="1400" dirty="0">
                <a:latin typeface="Trade Gothic LT Std Cn"/>
                <a:ea typeface="+mn-ea"/>
                <a:cs typeface="Trade Gothic LT Std Cn"/>
              </a:rPr>
              <a:t>: </a:t>
            </a:r>
            <a:r>
              <a:rPr lang="sv-SE" sz="1400" dirty="0">
                <a:latin typeface="Trade Gothic LT Std Cn"/>
                <a:cs typeface="Trade Gothic LT Std Cn"/>
              </a:rPr>
              <a:t>David Lundmark/Dagens Arbete</a:t>
            </a:r>
            <a:endParaRPr sz="1400" dirty="0">
              <a:latin typeface="Trade Gothic LT Std Cn"/>
              <a:ea typeface="+mn-ea"/>
              <a:cs typeface="Trade Gothic LT Std Cn"/>
            </a:endParaRPr>
          </a:p>
        </p:txBody>
      </p:sp>
      <p:sp>
        <p:nvSpPr>
          <p:cNvPr id="19" name="Rektangel 18">
            <a:extLst>
              <a:ext uri="{FF2B5EF4-FFF2-40B4-BE49-F238E27FC236}">
                <a16:creationId xmlns:a16="http://schemas.microsoft.com/office/drawing/2014/main" id="{978AA46C-4796-B744-B73E-641355BFDCEF}"/>
              </a:ext>
            </a:extLst>
          </p:cNvPr>
          <p:cNvSpPr/>
          <p:nvPr/>
        </p:nvSpPr>
        <p:spPr>
          <a:xfrm rot="10800000">
            <a:off x="8185355" y="6135471"/>
            <a:ext cx="4824706" cy="838342"/>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4272BF63-D27C-1043-8A85-6A9D9B768611}"/>
              </a:ext>
            </a:extLst>
          </p:cNvPr>
          <p:cNvSpPr/>
          <p:nvPr/>
        </p:nvSpPr>
        <p:spPr>
          <a:xfrm>
            <a:off x="8335232" y="6181216"/>
            <a:ext cx="5002170" cy="743912"/>
          </a:xfrm>
          <a:prstGeom prst="rect">
            <a:avLst/>
          </a:prstGeom>
        </p:spPr>
        <p:txBody>
          <a:bodyPr spcFirstLastPara="0" lIns="95250" tIns="95250" rIns="95250" bIns="0" anchor="t"/>
          <a:lstStyle/>
          <a:p>
            <a:pPr hangingPunct="0">
              <a:lnSpc>
                <a:spcPct val="83333"/>
              </a:lnSpc>
              <a:spcBef>
                <a:spcPct val="6667"/>
              </a:spcBef>
            </a:pPr>
            <a:r>
              <a:rPr lang="sv-SE" sz="1600" dirty="0">
                <a:latin typeface="Arial Narrow" panose="020B0604020202020204" pitchFamily="34" charset="0"/>
                <a:cs typeface="Arial Narrow" panose="020B0604020202020204" pitchFamily="34" charset="0"/>
              </a:rPr>
              <a:t>Kemikalierna förorenar också grundvattnet. Föroreningarna</a:t>
            </a:r>
          </a:p>
          <a:p>
            <a:pPr hangingPunct="0">
              <a:lnSpc>
                <a:spcPct val="83333"/>
              </a:lnSpc>
              <a:spcBef>
                <a:spcPct val="6667"/>
              </a:spcBef>
            </a:pPr>
            <a:r>
              <a:rPr lang="sv-SE" sz="1600" dirty="0">
                <a:latin typeface="Arial Narrow" panose="020B0604020202020204" pitchFamily="34" charset="0"/>
                <a:cs typeface="Arial Narrow" panose="020B0604020202020204" pitchFamily="34" charset="0"/>
              </a:rPr>
              <a:t>har t.ex. bidragit till att </a:t>
            </a:r>
            <a:r>
              <a:rPr lang="sv-SE" sz="1600" dirty="0" err="1">
                <a:latin typeface="Arial Narrow" panose="020B0604020202020204" pitchFamily="34" charset="0"/>
                <a:cs typeface="Arial Narrow" panose="020B0604020202020204" pitchFamily="34" charset="0"/>
              </a:rPr>
              <a:t>Burigangafloden</a:t>
            </a:r>
            <a:r>
              <a:rPr lang="sv-SE" sz="1600" dirty="0">
                <a:latin typeface="Arial Narrow" panose="020B0604020202020204" pitchFamily="34" charset="0"/>
                <a:cs typeface="Arial Narrow" panose="020B0604020202020204" pitchFamily="34" charset="0"/>
              </a:rPr>
              <a:t> i Bangladesh har biologiskt dödförklarats. </a:t>
            </a:r>
          </a:p>
        </p:txBody>
      </p:sp>
    </p:spTree>
    <p:extLst>
      <p:ext uri="{BB962C8B-B14F-4D97-AF65-F5344CB8AC3E}">
        <p14:creationId xmlns:p14="http://schemas.microsoft.com/office/powerpoint/2010/main" val="3372717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E1E1E"/>
        </a:solidFill>
        <a:effectLst/>
      </p:bgPr>
    </p:bg>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E9FBA59B-4008-9F44-A03A-B449F052805B}"/>
              </a:ext>
            </a:extLst>
          </p:cNvPr>
          <p:cNvSpPr/>
          <p:nvPr/>
        </p:nvSpPr>
        <p:spPr>
          <a:xfrm rot="16200000">
            <a:off x="9174999" y="3471618"/>
            <a:ext cx="7315203" cy="37195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4" name="Bildobjekt 13">
            <a:extLst>
              <a:ext uri="{FF2B5EF4-FFF2-40B4-BE49-F238E27FC236}">
                <a16:creationId xmlns:a16="http://schemas.microsoft.com/office/drawing/2014/main" id="{DEACEAE4-314A-274C-847A-2E415D8419F6}"/>
              </a:ext>
            </a:extLst>
          </p:cNvPr>
          <p:cNvPicPr>
            <a:picLocks noChangeAspect="1"/>
          </p:cNvPicPr>
          <p:nvPr/>
        </p:nvPicPr>
        <p:blipFill rotWithShape="1">
          <a:blip r:embed="rId3">
            <a:extLst>
              <a:ext uri="{28A0092B-C50C-407E-A947-70E740481C1C}">
                <a14:useLocalDpi xmlns:a14="http://schemas.microsoft.com/office/drawing/2010/main" val="0"/>
              </a:ext>
            </a:extLst>
          </a:blip>
          <a:srcRect l="426" t="5020" r="5363" b="14655"/>
          <a:stretch/>
        </p:blipFill>
        <p:spPr>
          <a:xfrm>
            <a:off x="1476788" y="449407"/>
            <a:ext cx="11025618" cy="6642856"/>
          </a:xfrm>
          <a:prstGeom prst="rect">
            <a:avLst/>
          </a:prstGeom>
        </p:spPr>
      </p:pic>
      <p:sp>
        <p:nvSpPr>
          <p:cNvPr id="11" name="Rektangel 10">
            <a:extLst>
              <a:ext uri="{FF2B5EF4-FFF2-40B4-BE49-F238E27FC236}">
                <a16:creationId xmlns:a16="http://schemas.microsoft.com/office/drawing/2014/main" id="{8269A30E-3F89-E645-8561-ABF0A0B9C949}"/>
              </a:ext>
            </a:extLst>
          </p:cNvPr>
          <p:cNvSpPr/>
          <p:nvPr/>
        </p:nvSpPr>
        <p:spPr>
          <a:xfrm>
            <a:off x="532861" y="449407"/>
            <a:ext cx="6224907"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E3CC3274-4C0F-C148-9388-D1580C46C5B0}"/>
              </a:ext>
            </a:extLst>
          </p:cNvPr>
          <p:cNvSpPr/>
          <p:nvPr/>
        </p:nvSpPr>
        <p:spPr>
          <a:xfrm>
            <a:off x="532861" y="344499"/>
            <a:ext cx="6224907"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TIPS PÅ TOMMA TERMER!</a:t>
            </a:r>
            <a:endParaRPr sz="4500" b="1" dirty="0">
              <a:solidFill>
                <a:schemeClr val="bg1"/>
              </a:solidFill>
              <a:latin typeface="Arial Narrow" panose="020B0604020202020204" pitchFamily="34" charset="0"/>
              <a:cs typeface="Arial Narrow" panose="020B0604020202020204" pitchFamily="34" charset="0"/>
            </a:endParaRPr>
          </a:p>
        </p:txBody>
      </p:sp>
      <p:sp>
        <p:nvSpPr>
          <p:cNvPr id="4" name="Rektangel med rundade hörn 3">
            <a:extLst>
              <a:ext uri="{FF2B5EF4-FFF2-40B4-BE49-F238E27FC236}">
                <a16:creationId xmlns:a16="http://schemas.microsoft.com/office/drawing/2014/main" id="{EBC6285F-83D3-F44A-ABAB-4DE2DE8089F0}"/>
              </a:ext>
            </a:extLst>
          </p:cNvPr>
          <p:cNvSpPr/>
          <p:nvPr/>
        </p:nvSpPr>
        <p:spPr>
          <a:xfrm>
            <a:off x="2687651" y="2842583"/>
            <a:ext cx="1545135" cy="307787"/>
          </a:xfrm>
          <a:prstGeom prst="roundRect">
            <a:avLst/>
          </a:prstGeom>
          <a:solidFill>
            <a:schemeClr val="bg1"/>
          </a:solidFill>
          <a:ln w="38100">
            <a:solidFill>
              <a:srgbClr val="FBD34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C0439103-3D7C-D048-A844-08369F2BCC20}"/>
              </a:ext>
            </a:extLst>
          </p:cNvPr>
          <p:cNvSpPr/>
          <p:nvPr/>
        </p:nvSpPr>
        <p:spPr>
          <a:xfrm>
            <a:off x="2718067" y="2827835"/>
            <a:ext cx="1573711" cy="478572"/>
          </a:xfrm>
          <a:prstGeom prst="rect">
            <a:avLst/>
          </a:prstGeom>
        </p:spPr>
        <p:txBody>
          <a:bodyPr spcFirstLastPara="0" lIns="95250" tIns="95250" rIns="95250" bIns="0" anchor="t"/>
          <a:lstStyle/>
          <a:p>
            <a:pPr hangingPunct="0">
              <a:lnSpc>
                <a:spcPct val="83333"/>
              </a:lnSpc>
              <a:spcBef>
                <a:spcPct val="6667"/>
              </a:spcBef>
            </a:pPr>
            <a:r>
              <a:rPr lang="sv-SE" sz="1600" dirty="0">
                <a:solidFill>
                  <a:srgbClr val="111528"/>
                </a:solidFill>
                <a:latin typeface="Arial Narrow" panose="020B0604020202020204" pitchFamily="34" charset="0"/>
                <a:cs typeface="Arial Narrow" panose="020B0604020202020204" pitchFamily="34" charset="0"/>
              </a:rPr>
              <a:t>Tips på följdfråga!</a:t>
            </a:r>
            <a:endParaRPr lang="sv-SE" sz="2000" dirty="0">
              <a:solidFill>
                <a:srgbClr val="111528"/>
              </a:solidFill>
              <a:latin typeface="Arial Narrow" panose="020B0604020202020204" pitchFamily="34" charset="0"/>
              <a:cs typeface="Arial Narrow" panose="020B0604020202020204" pitchFamily="34" charset="0"/>
            </a:endParaRPr>
          </a:p>
        </p:txBody>
      </p:sp>
      <p:sp>
        <p:nvSpPr>
          <p:cNvPr id="5" name="Triangel 4">
            <a:extLst>
              <a:ext uri="{FF2B5EF4-FFF2-40B4-BE49-F238E27FC236}">
                <a16:creationId xmlns:a16="http://schemas.microsoft.com/office/drawing/2014/main" id="{9852614F-26B3-D640-9E94-9A308DDC66D4}"/>
              </a:ext>
            </a:extLst>
          </p:cNvPr>
          <p:cNvSpPr/>
          <p:nvPr/>
        </p:nvSpPr>
        <p:spPr>
          <a:xfrm>
            <a:off x="3346029" y="2573791"/>
            <a:ext cx="357188" cy="220169"/>
          </a:xfrm>
          <a:prstGeom prst="triangle">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9" name="Rektangel 8">
            <a:extLst>
              <a:ext uri="{FF2B5EF4-FFF2-40B4-BE49-F238E27FC236}">
                <a16:creationId xmlns:a16="http://schemas.microsoft.com/office/drawing/2014/main" id="{8AC48608-C4E6-B849-9C52-F49AB7A3AE18}"/>
              </a:ext>
            </a:extLst>
          </p:cNvPr>
          <p:cNvSpPr/>
          <p:nvPr/>
        </p:nvSpPr>
        <p:spPr>
          <a:xfrm rot="10800000">
            <a:off x="-1" y="3286077"/>
            <a:ext cx="5508180" cy="1735863"/>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7" name="Rektangel 16">
            <a:extLst>
              <a:ext uri="{FF2B5EF4-FFF2-40B4-BE49-F238E27FC236}">
                <a16:creationId xmlns:a16="http://schemas.microsoft.com/office/drawing/2014/main" id="{DADBA7CC-9E4C-914B-A6B2-3D55A2FF58D9}"/>
              </a:ext>
            </a:extLst>
          </p:cNvPr>
          <p:cNvSpPr/>
          <p:nvPr/>
        </p:nvSpPr>
        <p:spPr>
          <a:xfrm>
            <a:off x="227239" y="3476620"/>
            <a:ext cx="5280939" cy="1579826"/>
          </a:xfrm>
          <a:prstGeom prst="rect">
            <a:avLst/>
          </a:prstGeom>
        </p:spPr>
        <p:txBody>
          <a:bodyPr spcFirstLastPara="0" lIns="95250" tIns="95250" rIns="95250" bIns="0" anchor="t"/>
          <a:lstStyle/>
          <a:p>
            <a:pPr hangingPunct="0">
              <a:lnSpc>
                <a:spcPct val="83333"/>
              </a:lnSpc>
              <a:spcBef>
                <a:spcPct val="6667"/>
              </a:spcBef>
            </a:pPr>
            <a:r>
              <a:rPr lang="sv-SE" dirty="0">
                <a:latin typeface="Arial Narrow" panose="020B0604020202020204" pitchFamily="34" charset="0"/>
                <a:cs typeface="Arial Narrow" panose="020B0604020202020204" pitchFamily="34" charset="0"/>
              </a:rPr>
              <a:t>Allt fler företag marknadsför sitt hållbarhetsarbete. </a:t>
            </a:r>
            <a:br>
              <a:rPr lang="sv-SE" dirty="0">
                <a:latin typeface="Arial Narrow" panose="020B0604020202020204" pitchFamily="34" charset="0"/>
                <a:cs typeface="Arial Narrow" panose="020B0604020202020204" pitchFamily="34" charset="0"/>
              </a:rPr>
            </a:br>
            <a:r>
              <a:rPr lang="sv-SE" dirty="0">
                <a:latin typeface="Arial Narrow" panose="020B0604020202020204" pitchFamily="34" charset="0"/>
                <a:cs typeface="Arial Narrow" panose="020B0604020202020204" pitchFamily="34" charset="0"/>
              </a:rPr>
              <a:t>Men det finns ett gap mellan vad företagen säger att de gör, och hur det ser ut i verkligheten. T.ex. är nästan hälften av företagens miljöpåståenden överdrivna, vilseledande eller vaga (Konsumentverket, 2021).</a:t>
            </a:r>
            <a:endParaRPr dirty="0">
              <a:latin typeface="Trade Gothic LT Std Cn"/>
              <a:ea typeface="+mn-ea"/>
              <a:cs typeface="Trade Gothic LT Std Cn"/>
            </a:endParaRPr>
          </a:p>
        </p:txBody>
      </p:sp>
    </p:spTree>
    <p:extLst>
      <p:ext uri="{BB962C8B-B14F-4D97-AF65-F5344CB8AC3E}">
        <p14:creationId xmlns:p14="http://schemas.microsoft.com/office/powerpoint/2010/main" val="5585543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400EFE8C-4F97-7A4B-ABA1-EFBDB64D0F29}"/>
              </a:ext>
            </a:extLst>
          </p:cNvPr>
          <p:cNvSpPr/>
          <p:nvPr/>
        </p:nvSpPr>
        <p:spPr>
          <a:xfrm>
            <a:off x="945062" y="960838"/>
            <a:ext cx="3842496"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5" name="Rektangel 14">
            <a:extLst>
              <a:ext uri="{FF2B5EF4-FFF2-40B4-BE49-F238E27FC236}">
                <a16:creationId xmlns:a16="http://schemas.microsoft.com/office/drawing/2014/main" id="{A39C23FF-2D07-9C4D-A47D-18203D5B19CA}"/>
              </a:ext>
            </a:extLst>
          </p:cNvPr>
          <p:cNvSpPr/>
          <p:nvPr/>
        </p:nvSpPr>
        <p:spPr>
          <a:xfrm>
            <a:off x="914446" y="866775"/>
            <a:ext cx="4049440"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VEMS ANSVAR?</a:t>
            </a:r>
            <a:endParaRPr sz="4500" b="1" dirty="0">
              <a:solidFill>
                <a:schemeClr val="bg1"/>
              </a:solidFill>
              <a:latin typeface="Arial Narrow" panose="020B0604020202020204" pitchFamily="34" charset="0"/>
              <a:cs typeface="Arial Narrow" panose="020B0604020202020204" pitchFamily="34" charset="0"/>
            </a:endParaRPr>
          </a:p>
        </p:txBody>
      </p:sp>
      <p:sp>
        <p:nvSpPr>
          <p:cNvPr id="16" name="Rektangel 15">
            <a:extLst>
              <a:ext uri="{FF2B5EF4-FFF2-40B4-BE49-F238E27FC236}">
                <a16:creationId xmlns:a16="http://schemas.microsoft.com/office/drawing/2014/main" id="{5A810EBB-DAD4-9B40-B7E9-5A1A36B9DB8A}"/>
              </a:ext>
            </a:extLst>
          </p:cNvPr>
          <p:cNvSpPr/>
          <p:nvPr/>
        </p:nvSpPr>
        <p:spPr>
          <a:xfrm>
            <a:off x="945062" y="2062694"/>
            <a:ext cx="5560514" cy="3619500"/>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Vem bär ansvaret att människor som producerar de saker vi köper har schyssta arbetsvillkor?</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Frågor att besvara i grupp:</a:t>
            </a:r>
            <a:endParaRPr lang="sv-SE" sz="2000" dirty="0">
              <a:solidFill>
                <a:srgbClr val="1E1E1E"/>
              </a:solidFill>
              <a:latin typeface="Arial Narrow" panose="020B0604020202020204" pitchFamily="34" charset="0"/>
              <a:cs typeface="Arial Narrow" panose="020B0604020202020204" pitchFamily="34" charset="0"/>
            </a:endParaRP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Vad är problemet?</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Hur kan vi lösa det? </a:t>
            </a:r>
          </a:p>
          <a:p>
            <a:pPr marL="342900" indent="-342900" hangingPunct="0">
              <a:lnSpc>
                <a:spcPct val="83333"/>
              </a:lnSpc>
              <a:spcBef>
                <a:spcPct val="6667"/>
              </a:spcBef>
              <a:buFont typeface="Arial" panose="020B0604020202020204" pitchFamily="34" charset="0"/>
              <a:buChar char="•"/>
            </a:pPr>
            <a:r>
              <a:rPr lang="sv-SE" sz="2000" dirty="0">
                <a:solidFill>
                  <a:srgbClr val="1E1E1E"/>
                </a:solidFill>
                <a:latin typeface="Arial Narrow" panose="020B0604020202020204" pitchFamily="34" charset="0"/>
                <a:cs typeface="Arial Narrow" panose="020B0604020202020204" pitchFamily="34" charset="0"/>
              </a:rPr>
              <a:t>Vem kan lösa det? </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algn="l" hangingPunct="0">
              <a:lnSpc>
                <a:spcPct val="83333"/>
              </a:lnSpc>
            </a:pPr>
            <a:endParaRPr lang="sv-SE" sz="2250" dirty="0">
              <a:solidFill>
                <a:srgbClr val="1E1E1E"/>
              </a:solidFill>
              <a:latin typeface="Trade Gothic LT Std Cn"/>
              <a:ea typeface="+mn-ea"/>
              <a:cs typeface="Trade Gothic LT Std Cn"/>
            </a:endParaRP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17" name="Rektangel 16">
            <a:extLst>
              <a:ext uri="{FF2B5EF4-FFF2-40B4-BE49-F238E27FC236}">
                <a16:creationId xmlns:a16="http://schemas.microsoft.com/office/drawing/2014/main" id="{34E6CDA4-1742-194D-B2EF-83FEB639552B}"/>
              </a:ext>
            </a:extLst>
          </p:cNvPr>
          <p:cNvSpPr/>
          <p:nvPr/>
        </p:nvSpPr>
        <p:spPr>
          <a:xfrm rot="10800000">
            <a:off x="0" y="7026222"/>
            <a:ext cx="13163550" cy="304476"/>
          </a:xfrm>
          <a:prstGeom prst="rect">
            <a:avLst/>
          </a:prstGeom>
          <a:solidFill>
            <a:srgbClr val="2D4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2B64F8A0-3633-4A48-B7EC-2AAC242DB66B}"/>
              </a:ext>
            </a:extLst>
          </p:cNvPr>
          <p:cNvSpPr/>
          <p:nvPr/>
        </p:nvSpPr>
        <p:spPr>
          <a:xfrm>
            <a:off x="11251772" y="6878582"/>
            <a:ext cx="2010125" cy="319089"/>
          </a:xfrm>
          <a:prstGeom prst="rect">
            <a:avLst/>
          </a:prstGeom>
        </p:spPr>
        <p:txBody>
          <a:bodyPr spcFirstLastPara="0" lIns="95250" tIns="95250" rIns="95250" bIns="0" anchor="t"/>
          <a:lstStyle/>
          <a:p>
            <a:pPr hangingPunct="0">
              <a:lnSpc>
                <a:spcPct val="83333"/>
              </a:lnSpc>
              <a:spcBef>
                <a:spcPct val="6667"/>
              </a:spcBef>
            </a:pPr>
            <a:r>
              <a:rPr lang="sv-SE" sz="1400" dirty="0">
                <a:solidFill>
                  <a:srgbClr val="FFFFFF"/>
                </a:solidFill>
                <a:latin typeface="Arial Narrow" panose="020B0604020202020204" pitchFamily="34" charset="0"/>
                <a:cs typeface="Arial Narrow" panose="020B0604020202020204" pitchFamily="34" charset="0"/>
              </a:rPr>
              <a:t>Foto: Miranda </a:t>
            </a:r>
            <a:r>
              <a:rPr lang="sv-SE" sz="1400" dirty="0" err="1">
                <a:solidFill>
                  <a:srgbClr val="FFFFFF"/>
                </a:solidFill>
                <a:latin typeface="Arial Narrow" panose="020B0604020202020204" pitchFamily="34" charset="0"/>
                <a:cs typeface="Arial Narrow" panose="020B0604020202020204" pitchFamily="34" charset="0"/>
              </a:rPr>
              <a:t>Kårelind</a:t>
            </a:r>
            <a:endParaRPr lang="sv-SE" sz="1400" dirty="0">
              <a:solidFill>
                <a:srgbClr val="1E1E1E"/>
              </a:solidFill>
              <a:latin typeface="Arial Narrow" panose="020B0604020202020204" pitchFamily="34" charset="0"/>
              <a:cs typeface="Arial Narrow" panose="020B0604020202020204" pitchFamily="34" charset="0"/>
            </a:endParaRP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pic>
        <p:nvPicPr>
          <p:cNvPr id="11" name="Bildobjekt 10" descr="En bild som visar utomhus, folksamling&#10;&#10;Automatiskt genererad beskrivning">
            <a:extLst>
              <a:ext uri="{FF2B5EF4-FFF2-40B4-BE49-F238E27FC236}">
                <a16:creationId xmlns:a16="http://schemas.microsoft.com/office/drawing/2014/main" id="{AC4647B9-819B-594F-899F-6ACDAAC7E28C}"/>
              </a:ext>
            </a:extLst>
          </p:cNvPr>
          <p:cNvPicPr>
            <a:picLocks noChangeAspect="1"/>
          </p:cNvPicPr>
          <p:nvPr/>
        </p:nvPicPr>
        <p:blipFill rotWithShape="1">
          <a:blip r:embed="rId3">
            <a:extLst>
              <a:ext uri="{28A0092B-C50C-407E-A947-70E740481C1C}">
                <a14:useLocalDpi xmlns:a14="http://schemas.microsoft.com/office/drawing/2010/main" val="0"/>
              </a:ext>
            </a:extLst>
          </a:blip>
          <a:srcRect l="20816" r="36071" b="5637"/>
          <a:stretch/>
        </p:blipFill>
        <p:spPr>
          <a:xfrm>
            <a:off x="8252874" y="-9529"/>
            <a:ext cx="4756098" cy="6943240"/>
          </a:xfrm>
          <a:prstGeom prst="rect">
            <a:avLst/>
          </a:prstGeom>
        </p:spPr>
      </p:pic>
      <p:sp>
        <p:nvSpPr>
          <p:cNvPr id="13" name="Rektangel 12">
            <a:extLst>
              <a:ext uri="{FF2B5EF4-FFF2-40B4-BE49-F238E27FC236}">
                <a16:creationId xmlns:a16="http://schemas.microsoft.com/office/drawing/2014/main" id="{770947BC-1BBF-5E4E-AD7F-13044D0FDCFA}"/>
              </a:ext>
            </a:extLst>
          </p:cNvPr>
          <p:cNvSpPr/>
          <p:nvPr/>
        </p:nvSpPr>
        <p:spPr>
          <a:xfrm rot="10800000">
            <a:off x="8252874" y="6436888"/>
            <a:ext cx="4910676" cy="722679"/>
          </a:xfrm>
          <a:prstGeom prst="rect">
            <a:avLst/>
          </a:prstGeom>
          <a:solidFill>
            <a:srgbClr val="2D4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8" name="Rektangel 17">
            <a:extLst>
              <a:ext uri="{FF2B5EF4-FFF2-40B4-BE49-F238E27FC236}">
                <a16:creationId xmlns:a16="http://schemas.microsoft.com/office/drawing/2014/main" id="{07E8D3A9-E55B-4740-B4C0-18B467401D42}"/>
              </a:ext>
            </a:extLst>
          </p:cNvPr>
          <p:cNvSpPr/>
          <p:nvPr/>
        </p:nvSpPr>
        <p:spPr>
          <a:xfrm>
            <a:off x="8408151" y="6459372"/>
            <a:ext cx="5050621" cy="684582"/>
          </a:xfrm>
          <a:prstGeom prst="rect">
            <a:avLst/>
          </a:prstGeom>
        </p:spPr>
        <p:txBody>
          <a:bodyPr spcFirstLastPara="0" lIns="95250" tIns="95250" rIns="95250" bIns="0" anchor="t"/>
          <a:lstStyle/>
          <a:p>
            <a:pPr hangingPunct="0">
              <a:lnSpc>
                <a:spcPct val="83333"/>
              </a:lnSpc>
              <a:spcBef>
                <a:spcPct val="6667"/>
              </a:spcBef>
            </a:pPr>
            <a:r>
              <a:rPr lang="sv-SE" dirty="0">
                <a:solidFill>
                  <a:schemeClr val="bg1"/>
                </a:solidFill>
                <a:latin typeface="Arial Narrow" panose="020B0604020202020204" pitchFamily="34" charset="0"/>
                <a:cs typeface="Arial Narrow" panose="020B0604020202020204" pitchFamily="34" charset="0"/>
              </a:rPr>
              <a:t>Åtminstone 1 134 människor miste livet vid fabrikskollapsen Rana Plaza i Bangladesh. </a:t>
            </a:r>
            <a:endParaRPr lang="sv-SE" dirty="0">
              <a:solidFill>
                <a:schemeClr val="bg1"/>
              </a:solidFill>
              <a:latin typeface="Trade Gothic LT Std Cn"/>
              <a:cs typeface="Trade Gothic LT Std Cn"/>
            </a:endParaRPr>
          </a:p>
        </p:txBody>
      </p:sp>
      <p:sp>
        <p:nvSpPr>
          <p:cNvPr id="12" name="Rektangel 11">
            <a:extLst>
              <a:ext uri="{FF2B5EF4-FFF2-40B4-BE49-F238E27FC236}">
                <a16:creationId xmlns:a16="http://schemas.microsoft.com/office/drawing/2014/main" id="{D7B0F7BB-DBE6-8445-8B68-2AE8BE8F8683}"/>
              </a:ext>
            </a:extLst>
          </p:cNvPr>
          <p:cNvSpPr/>
          <p:nvPr/>
        </p:nvSpPr>
        <p:spPr>
          <a:xfrm>
            <a:off x="11750979" y="6989918"/>
            <a:ext cx="1827600" cy="381000"/>
          </a:xfrm>
          <a:prstGeom prst="rect">
            <a:avLst/>
          </a:prstGeom>
          <a:effectLst/>
        </p:spPr>
        <p:txBody>
          <a:bodyPr spcFirstLastPara="0" lIns="95250" tIns="95250" rIns="95250" bIns="0" anchor="t"/>
          <a:lstStyle/>
          <a:p>
            <a:pPr algn="l" hangingPunct="0">
              <a:lnSpc>
                <a:spcPct val="83333"/>
              </a:lnSpc>
              <a:spcBef>
                <a:spcPct val="6667"/>
              </a:spcBef>
            </a:pPr>
            <a:r>
              <a:rPr sz="1400" dirty="0" err="1">
                <a:solidFill>
                  <a:srgbClr val="FFFFFF"/>
                </a:solidFill>
                <a:latin typeface="Trade Gothic LT Std Cn"/>
                <a:ea typeface="+mn-ea"/>
                <a:cs typeface="Trade Gothic LT Std Cn"/>
              </a:rPr>
              <a:t>Foto</a:t>
            </a:r>
            <a:r>
              <a:rPr sz="1400" dirty="0">
                <a:solidFill>
                  <a:srgbClr val="FFFFFF"/>
                </a:solidFill>
                <a:latin typeface="Trade Gothic LT Std Cn"/>
                <a:ea typeface="+mn-ea"/>
                <a:cs typeface="Trade Gothic LT Std Cn"/>
              </a:rPr>
              <a:t>: </a:t>
            </a:r>
            <a:r>
              <a:rPr lang="sv-SE" sz="1400" dirty="0" err="1">
                <a:solidFill>
                  <a:srgbClr val="FFFFFF"/>
                </a:solidFill>
                <a:latin typeface="Trade Gothic LT Std Cn"/>
                <a:cs typeface="Trade Gothic LT Std Cn"/>
              </a:rPr>
              <a:t>Rijans</a:t>
            </a:r>
            <a:r>
              <a:rPr lang="sv-SE" sz="1400" dirty="0">
                <a:solidFill>
                  <a:srgbClr val="FFFFFF"/>
                </a:solidFill>
                <a:latin typeface="Trade Gothic LT Std Cn"/>
                <a:cs typeface="Trade Gothic LT Std Cn"/>
              </a:rPr>
              <a:t>/CCC</a:t>
            </a:r>
            <a:endParaRPr sz="1400" dirty="0">
              <a:solidFill>
                <a:srgbClr val="FFFFFF"/>
              </a:solidFill>
              <a:latin typeface="Trade Gothic LT Std Cn"/>
              <a:ea typeface="+mn-ea"/>
              <a:cs typeface="Trade Gothic LT Std Cn"/>
            </a:endParaRPr>
          </a:p>
        </p:txBody>
      </p:sp>
    </p:spTree>
    <p:extLst>
      <p:ext uri="{BB962C8B-B14F-4D97-AF65-F5344CB8AC3E}">
        <p14:creationId xmlns:p14="http://schemas.microsoft.com/office/powerpoint/2010/main" val="3752837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4" name="Bildobjekt 3" descr="En bild som visar text, whiteboardtavla&#10;&#10;Automatiskt genererad beskrivning">
            <a:extLst>
              <a:ext uri="{FF2B5EF4-FFF2-40B4-BE49-F238E27FC236}">
                <a16:creationId xmlns:a16="http://schemas.microsoft.com/office/drawing/2014/main" id="{0574DBEA-CEE1-D84C-8052-AFD8ECEF8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746" y="352926"/>
            <a:ext cx="13654344" cy="6760796"/>
          </a:xfrm>
          <a:prstGeom prst="rect">
            <a:avLst/>
          </a:prstGeom>
        </p:spPr>
      </p:pic>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69295E2F-BFC1-294F-A385-4BBE03DD84F1}"/>
              </a:ext>
            </a:extLst>
          </p:cNvPr>
          <p:cNvSpPr/>
          <p:nvPr/>
        </p:nvSpPr>
        <p:spPr>
          <a:xfrm rot="5400000">
            <a:off x="-3481229" y="3481224"/>
            <a:ext cx="7315202" cy="352747"/>
          </a:xfrm>
          <a:prstGeom prst="rect">
            <a:avLst/>
          </a:prstGeom>
          <a:solidFill>
            <a:srgbClr val="2D4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400EFE8C-4F97-7A4B-ABA1-EFBDB64D0F29}"/>
              </a:ext>
            </a:extLst>
          </p:cNvPr>
          <p:cNvSpPr/>
          <p:nvPr/>
        </p:nvSpPr>
        <p:spPr>
          <a:xfrm>
            <a:off x="945062" y="960838"/>
            <a:ext cx="5886404"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5" name="Rektangel 14">
            <a:extLst>
              <a:ext uri="{FF2B5EF4-FFF2-40B4-BE49-F238E27FC236}">
                <a16:creationId xmlns:a16="http://schemas.microsoft.com/office/drawing/2014/main" id="{A39C23FF-2D07-9C4D-A47D-18203D5B19CA}"/>
              </a:ext>
            </a:extLst>
          </p:cNvPr>
          <p:cNvSpPr/>
          <p:nvPr/>
        </p:nvSpPr>
        <p:spPr>
          <a:xfrm>
            <a:off x="914446" y="866775"/>
            <a:ext cx="5886404"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HUR KAN DU PÅVERKA?</a:t>
            </a:r>
            <a:endParaRPr sz="4500" b="1" dirty="0">
              <a:solidFill>
                <a:schemeClr val="bg1"/>
              </a:solidFill>
              <a:latin typeface="Arial Narrow" panose="020B0604020202020204" pitchFamily="34" charset="0"/>
              <a:cs typeface="Arial Narrow" panose="020B0604020202020204" pitchFamily="34" charset="0"/>
            </a:endParaRPr>
          </a:p>
        </p:txBody>
      </p:sp>
      <p:pic>
        <p:nvPicPr>
          <p:cNvPr id="11" name="Line-24 copy 1">
            <a:extLst>
              <a:ext uri="{FF2B5EF4-FFF2-40B4-BE49-F238E27FC236}">
                <a16:creationId xmlns:a16="http://schemas.microsoft.com/office/drawing/2014/main" id="{ACFEE8B5-95A3-2C45-A687-470906CD88D2}"/>
              </a:ext>
            </a:extLst>
          </p:cNvPr>
          <p:cNvPicPr/>
          <p:nvPr/>
        </p:nvPicPr>
        <p:blipFill rotWithShape="1">
          <a:blip r:embed="rId4"/>
          <a:stretch>
            <a:fillRect/>
          </a:stretch>
        </p:blipFill>
        <p:spPr>
          <a:xfrm rot="10800000">
            <a:off x="2384065" y="2591612"/>
            <a:ext cx="8243018" cy="3520427"/>
          </a:xfrm>
          <a:prstGeom prst="rect">
            <a:avLst/>
          </a:prstGeom>
        </p:spPr>
      </p:pic>
      <p:sp>
        <p:nvSpPr>
          <p:cNvPr id="12" name="Rektangel 11">
            <a:extLst>
              <a:ext uri="{FF2B5EF4-FFF2-40B4-BE49-F238E27FC236}">
                <a16:creationId xmlns:a16="http://schemas.microsoft.com/office/drawing/2014/main" id="{4402C841-AD74-E648-AD16-04B2985DABD8}"/>
              </a:ext>
            </a:extLst>
          </p:cNvPr>
          <p:cNvSpPr/>
          <p:nvPr/>
        </p:nvSpPr>
        <p:spPr>
          <a:xfrm>
            <a:off x="2485337" y="2591616"/>
            <a:ext cx="724552" cy="866775"/>
          </a:xfrm>
          <a:prstGeom prst="rect">
            <a:avLst/>
          </a:prstGeom>
        </p:spPr>
        <p:txBody>
          <a:bodyPr spcFirstLastPara="0" lIns="95250" tIns="95250" rIns="95250" bIns="0" anchor="t"/>
          <a:lstStyle/>
          <a:p>
            <a:pPr algn="l" hangingPunct="0">
              <a:lnSpc>
                <a:spcPct val="100000"/>
              </a:lnSpc>
            </a:pPr>
            <a:r>
              <a:rPr lang="sv-SE" sz="4500" dirty="0">
                <a:solidFill>
                  <a:srgbClr val="1E1E1E"/>
                </a:solidFill>
                <a:latin typeface="Arial" panose="020B0604020202020204" pitchFamily="34" charset="0"/>
                <a:cs typeface="Arial" panose="020B0604020202020204" pitchFamily="34" charset="0"/>
              </a:rPr>
              <a:t>1.</a:t>
            </a:r>
            <a:endParaRPr sz="4500" dirty="0">
              <a:solidFill>
                <a:srgbClr val="1E1E1E"/>
              </a:solidFill>
              <a:latin typeface="Arial" panose="020B0604020202020204" pitchFamily="34" charset="0"/>
              <a:cs typeface="Arial" panose="020B0604020202020204" pitchFamily="34" charset="0"/>
            </a:endParaRPr>
          </a:p>
        </p:txBody>
      </p:sp>
      <p:pic>
        <p:nvPicPr>
          <p:cNvPr id="16" name="Line-24 copy 1">
            <a:extLst>
              <a:ext uri="{FF2B5EF4-FFF2-40B4-BE49-F238E27FC236}">
                <a16:creationId xmlns:a16="http://schemas.microsoft.com/office/drawing/2014/main" id="{BF171A03-5688-5748-BF4A-8048E868ACC3}"/>
              </a:ext>
            </a:extLst>
          </p:cNvPr>
          <p:cNvPicPr/>
          <p:nvPr/>
        </p:nvPicPr>
        <p:blipFill rotWithShape="1">
          <a:blip r:embed="rId4"/>
          <a:stretch>
            <a:fillRect/>
          </a:stretch>
        </p:blipFill>
        <p:spPr>
          <a:xfrm rot="10800000">
            <a:off x="2384066" y="3737206"/>
            <a:ext cx="7754538" cy="800100"/>
          </a:xfrm>
          <a:prstGeom prst="rect">
            <a:avLst/>
          </a:prstGeom>
        </p:spPr>
      </p:pic>
      <p:sp>
        <p:nvSpPr>
          <p:cNvPr id="17" name="Rektangel 16">
            <a:extLst>
              <a:ext uri="{FF2B5EF4-FFF2-40B4-BE49-F238E27FC236}">
                <a16:creationId xmlns:a16="http://schemas.microsoft.com/office/drawing/2014/main" id="{A70143F4-3775-A440-8A44-4611361FDE65}"/>
              </a:ext>
            </a:extLst>
          </p:cNvPr>
          <p:cNvSpPr/>
          <p:nvPr/>
        </p:nvSpPr>
        <p:spPr>
          <a:xfrm>
            <a:off x="2501378" y="3707165"/>
            <a:ext cx="724548" cy="866775"/>
          </a:xfrm>
          <a:prstGeom prst="rect">
            <a:avLst/>
          </a:prstGeom>
        </p:spPr>
        <p:txBody>
          <a:bodyPr spcFirstLastPara="0" lIns="95250" tIns="95250" rIns="95250" bIns="0" anchor="t"/>
          <a:lstStyle/>
          <a:p>
            <a:pPr algn="l" hangingPunct="0">
              <a:lnSpc>
                <a:spcPct val="100000"/>
              </a:lnSpc>
            </a:pPr>
            <a:r>
              <a:rPr lang="sv-SE" sz="4500" dirty="0">
                <a:solidFill>
                  <a:srgbClr val="1E1E1E"/>
                </a:solidFill>
                <a:latin typeface="Arial" panose="020B0604020202020204" pitchFamily="34" charset="0"/>
                <a:cs typeface="Arial" panose="020B0604020202020204" pitchFamily="34" charset="0"/>
              </a:rPr>
              <a:t>2.</a:t>
            </a:r>
            <a:endParaRPr sz="4500" dirty="0">
              <a:solidFill>
                <a:srgbClr val="1E1E1E"/>
              </a:solidFill>
              <a:latin typeface="Arial" panose="020B0604020202020204" pitchFamily="34" charset="0"/>
              <a:cs typeface="Arial" panose="020B0604020202020204" pitchFamily="34" charset="0"/>
            </a:endParaRPr>
          </a:p>
        </p:txBody>
      </p:sp>
      <p:pic>
        <p:nvPicPr>
          <p:cNvPr id="18" name="Line-24 copy 1">
            <a:extLst>
              <a:ext uri="{FF2B5EF4-FFF2-40B4-BE49-F238E27FC236}">
                <a16:creationId xmlns:a16="http://schemas.microsoft.com/office/drawing/2014/main" id="{FF5EE3B4-3A38-1B4F-9FC4-BFEAB3663474}"/>
              </a:ext>
            </a:extLst>
          </p:cNvPr>
          <p:cNvPicPr/>
          <p:nvPr/>
        </p:nvPicPr>
        <p:blipFill rotWithShape="1">
          <a:blip r:embed="rId4"/>
          <a:stretch>
            <a:fillRect/>
          </a:stretch>
        </p:blipFill>
        <p:spPr>
          <a:xfrm rot="10800000">
            <a:off x="2384064" y="5056752"/>
            <a:ext cx="7754546" cy="800100"/>
          </a:xfrm>
          <a:prstGeom prst="rect">
            <a:avLst/>
          </a:prstGeom>
        </p:spPr>
      </p:pic>
      <p:sp>
        <p:nvSpPr>
          <p:cNvPr id="19" name="Rektangel 18">
            <a:extLst>
              <a:ext uri="{FF2B5EF4-FFF2-40B4-BE49-F238E27FC236}">
                <a16:creationId xmlns:a16="http://schemas.microsoft.com/office/drawing/2014/main" id="{3D899FB3-2D2E-CD4E-81FC-AC219094C0D2}"/>
              </a:ext>
            </a:extLst>
          </p:cNvPr>
          <p:cNvSpPr/>
          <p:nvPr/>
        </p:nvSpPr>
        <p:spPr>
          <a:xfrm>
            <a:off x="2501375" y="4746731"/>
            <a:ext cx="724551" cy="866775"/>
          </a:xfrm>
          <a:prstGeom prst="rect">
            <a:avLst/>
          </a:prstGeom>
        </p:spPr>
        <p:txBody>
          <a:bodyPr spcFirstLastPara="0" lIns="95250" tIns="95250" rIns="95250" bIns="0" anchor="t"/>
          <a:lstStyle/>
          <a:p>
            <a:pPr algn="l" hangingPunct="0">
              <a:lnSpc>
                <a:spcPct val="100000"/>
              </a:lnSpc>
            </a:pPr>
            <a:r>
              <a:rPr lang="sv-SE" sz="4500" dirty="0">
                <a:solidFill>
                  <a:srgbClr val="1E1E1E"/>
                </a:solidFill>
                <a:latin typeface="Arial" panose="020B0604020202020204" pitchFamily="34" charset="0"/>
                <a:cs typeface="Arial" panose="020B0604020202020204" pitchFamily="34" charset="0"/>
              </a:rPr>
              <a:t>3.</a:t>
            </a:r>
            <a:endParaRPr sz="4500" dirty="0">
              <a:solidFill>
                <a:srgbClr val="1E1E1E"/>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450CADAE-2034-6D46-9550-4C61FF273FD0}"/>
              </a:ext>
            </a:extLst>
          </p:cNvPr>
          <p:cNvSpPr/>
          <p:nvPr/>
        </p:nvSpPr>
        <p:spPr>
          <a:xfrm>
            <a:off x="3108619" y="4943721"/>
            <a:ext cx="8313360" cy="866775"/>
          </a:xfrm>
          <a:prstGeom prst="rect">
            <a:avLst/>
          </a:prstGeom>
        </p:spPr>
        <p:txBody>
          <a:bodyPr spcFirstLastPara="0" lIns="95250" tIns="95250" rIns="95250" bIns="0" anchor="t"/>
          <a:lstStyle/>
          <a:p>
            <a:pPr algn="l" hangingPunct="0">
              <a:lnSpc>
                <a:spcPct val="100000"/>
              </a:lnSpc>
            </a:pPr>
            <a:r>
              <a:rPr lang="sv-SE" sz="3000" dirty="0">
                <a:solidFill>
                  <a:srgbClr val="1E1E1E"/>
                </a:solidFill>
                <a:latin typeface="Arial Narrow" panose="020B0604020202020204" pitchFamily="34" charset="0"/>
                <a:cs typeface="Arial Narrow" panose="020B0604020202020204" pitchFamily="34" charset="0"/>
              </a:rPr>
              <a:t>Om ni granskar, dela den med #</a:t>
            </a:r>
            <a:r>
              <a:rPr lang="sv-SE" sz="3000" dirty="0" err="1">
                <a:solidFill>
                  <a:srgbClr val="1E1E1E"/>
                </a:solidFill>
                <a:latin typeface="Arial Narrow" panose="020B0604020202020204" pitchFamily="34" charset="0"/>
                <a:cs typeface="Arial Narrow" panose="020B0604020202020204" pitchFamily="34" charset="0"/>
              </a:rPr>
              <a:t>Vihandlarvembetalar</a:t>
            </a:r>
            <a:endParaRPr sz="3000" dirty="0">
              <a:solidFill>
                <a:srgbClr val="1E1E1E"/>
              </a:solidFill>
              <a:latin typeface="Arial Narrow" panose="020B0604020202020204" pitchFamily="34" charset="0"/>
              <a:cs typeface="Arial Narrow" panose="020B0604020202020204" pitchFamily="34" charset="0"/>
            </a:endParaRPr>
          </a:p>
        </p:txBody>
      </p:sp>
      <p:sp>
        <p:nvSpPr>
          <p:cNvPr id="22" name="Rektangel 21">
            <a:extLst>
              <a:ext uri="{FF2B5EF4-FFF2-40B4-BE49-F238E27FC236}">
                <a16:creationId xmlns:a16="http://schemas.microsoft.com/office/drawing/2014/main" id="{6AA358CC-59DE-2A4A-947D-840BBF578F2F}"/>
              </a:ext>
            </a:extLst>
          </p:cNvPr>
          <p:cNvSpPr/>
          <p:nvPr/>
        </p:nvSpPr>
        <p:spPr>
          <a:xfrm>
            <a:off x="3076535" y="2753694"/>
            <a:ext cx="8313360" cy="866775"/>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Fråga företaget om de har schyssta arbetsvillkor.</a:t>
            </a:r>
            <a:endParaRPr sz="3000" dirty="0">
              <a:solidFill>
                <a:srgbClr val="1E1E1E"/>
              </a:solidFill>
              <a:latin typeface="Arial Narrow" panose="020B0604020202020204" pitchFamily="34" charset="0"/>
              <a:cs typeface="Arial Narrow" panose="020B0604020202020204" pitchFamily="34" charset="0"/>
            </a:endParaRPr>
          </a:p>
        </p:txBody>
      </p:sp>
      <p:sp>
        <p:nvSpPr>
          <p:cNvPr id="23" name="Rektangel 22">
            <a:extLst>
              <a:ext uri="{FF2B5EF4-FFF2-40B4-BE49-F238E27FC236}">
                <a16:creationId xmlns:a16="http://schemas.microsoft.com/office/drawing/2014/main" id="{426A3974-4A3A-BD4C-B293-058185BA6B5D}"/>
              </a:ext>
            </a:extLst>
          </p:cNvPr>
          <p:cNvSpPr/>
          <p:nvPr/>
        </p:nvSpPr>
        <p:spPr>
          <a:xfrm>
            <a:off x="3108619" y="3907842"/>
            <a:ext cx="8313360" cy="866775"/>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Skriv under upprop och namninsamlingar!</a:t>
            </a:r>
            <a:endParaRPr sz="3000" dirty="0">
              <a:solidFill>
                <a:srgbClr val="1E1E1E"/>
              </a:solidFill>
              <a:latin typeface="Arial Narrow" panose="020B0604020202020204" pitchFamily="34" charset="0"/>
              <a:cs typeface="Arial Narrow" panose="020B0604020202020204" pitchFamily="34" charset="0"/>
            </a:endParaRPr>
          </a:p>
        </p:txBody>
      </p:sp>
      <p:sp>
        <p:nvSpPr>
          <p:cNvPr id="28" name="Rektangel 27">
            <a:extLst>
              <a:ext uri="{FF2B5EF4-FFF2-40B4-BE49-F238E27FC236}">
                <a16:creationId xmlns:a16="http://schemas.microsoft.com/office/drawing/2014/main" id="{04CEAD6E-AC7C-CE40-879E-1681DBB3B5F9}"/>
              </a:ext>
            </a:extLst>
          </p:cNvPr>
          <p:cNvSpPr/>
          <p:nvPr/>
        </p:nvSpPr>
        <p:spPr>
          <a:xfrm>
            <a:off x="3082047" y="3220599"/>
            <a:ext cx="7409308" cy="496683"/>
          </a:xfrm>
          <a:prstGeom prst="rect">
            <a:avLst/>
          </a:prstGeom>
        </p:spPr>
        <p:txBody>
          <a:bodyPr spcFirstLastPara="0" lIns="95250" tIns="95250" rIns="95250" bIns="0" anchor="t"/>
          <a:lstStyle/>
          <a:p>
            <a:pPr hangingPunct="0"/>
            <a:r>
              <a:rPr lang="sv-SE" sz="2000" dirty="0">
                <a:solidFill>
                  <a:srgbClr val="1E1E1E"/>
                </a:solidFill>
                <a:latin typeface="Arial Narrow" panose="020B0604020202020204" pitchFamily="34" charset="0"/>
                <a:cs typeface="Arial Narrow" panose="020B0604020202020204" pitchFamily="34" charset="0"/>
              </a:rPr>
              <a:t>Är ni transparanta med vilka som tillverkar era produkter? Till exempel, berättar ni vilka garverier som tillverkar lädret till era skor?</a:t>
            </a:r>
            <a:endParaRPr sz="2000" dirty="0">
              <a:solidFill>
                <a:srgbClr val="1E1E1E"/>
              </a:solidFill>
              <a:latin typeface="Arial Narrow" panose="020B0604020202020204" pitchFamily="34" charset="0"/>
              <a:cs typeface="Arial Narrow" panose="020B0604020202020204" pitchFamily="34" charset="0"/>
            </a:endParaRPr>
          </a:p>
        </p:txBody>
      </p:sp>
      <p:sp>
        <p:nvSpPr>
          <p:cNvPr id="30" name="Rektangel 29">
            <a:extLst>
              <a:ext uri="{FF2B5EF4-FFF2-40B4-BE49-F238E27FC236}">
                <a16:creationId xmlns:a16="http://schemas.microsoft.com/office/drawing/2014/main" id="{493E5A3F-EC72-BF43-8557-46397A965C00}"/>
              </a:ext>
            </a:extLst>
          </p:cNvPr>
          <p:cNvSpPr/>
          <p:nvPr/>
        </p:nvSpPr>
        <p:spPr>
          <a:xfrm>
            <a:off x="3130054" y="4379369"/>
            <a:ext cx="7029987" cy="496683"/>
          </a:xfrm>
          <a:prstGeom prst="rect">
            <a:avLst/>
          </a:prstGeom>
        </p:spPr>
        <p:txBody>
          <a:bodyPr spcFirstLastPara="0" lIns="95250" tIns="95250" rIns="95250" bIns="0" anchor="t"/>
          <a:lstStyle/>
          <a:p>
            <a:pPr hangingPunct="0"/>
            <a:r>
              <a:rPr lang="sv-SE" sz="2000" dirty="0">
                <a:solidFill>
                  <a:srgbClr val="1E1E1E"/>
                </a:solidFill>
                <a:latin typeface="Arial Narrow" panose="020B0604020202020204" pitchFamily="34" charset="0"/>
                <a:cs typeface="Arial Narrow" panose="020B0604020202020204" pitchFamily="34" charset="0"/>
              </a:rPr>
              <a:t>Finns på Fair Actions </a:t>
            </a:r>
            <a:r>
              <a:rPr lang="sv-SE" sz="2000" dirty="0" err="1">
                <a:solidFill>
                  <a:srgbClr val="1E1E1E"/>
                </a:solidFill>
                <a:latin typeface="Arial Narrow" panose="020B0604020202020204" pitchFamily="34" charset="0"/>
                <a:cs typeface="Arial Narrow" panose="020B0604020202020204" pitchFamily="34" charset="0"/>
              </a:rPr>
              <a:t>instagram</a:t>
            </a:r>
            <a:r>
              <a:rPr lang="sv-SE" sz="2000" dirty="0">
                <a:solidFill>
                  <a:srgbClr val="1E1E1E"/>
                </a:solidFill>
                <a:latin typeface="Arial Narrow" panose="020B0604020202020204" pitchFamily="34" charset="0"/>
                <a:cs typeface="Arial Narrow" panose="020B0604020202020204" pitchFamily="34" charset="0"/>
              </a:rPr>
              <a:t> (du kan också bli medlem gratis). </a:t>
            </a:r>
            <a:endParaRPr sz="2000" dirty="0">
              <a:solidFill>
                <a:srgbClr val="1E1E1E"/>
              </a:solidFill>
              <a:latin typeface="Arial Narrow" panose="020B0604020202020204" pitchFamily="34" charset="0"/>
              <a:cs typeface="Arial Narrow" panose="020B0604020202020204" pitchFamily="34" charset="0"/>
            </a:endParaRPr>
          </a:p>
        </p:txBody>
      </p:sp>
      <p:sp>
        <p:nvSpPr>
          <p:cNvPr id="32" name="Rektangel 31">
            <a:extLst>
              <a:ext uri="{FF2B5EF4-FFF2-40B4-BE49-F238E27FC236}">
                <a16:creationId xmlns:a16="http://schemas.microsoft.com/office/drawing/2014/main" id="{27F4C252-452C-B84C-B172-3C9D453D5A6E}"/>
              </a:ext>
            </a:extLst>
          </p:cNvPr>
          <p:cNvSpPr/>
          <p:nvPr/>
        </p:nvSpPr>
        <p:spPr>
          <a:xfrm>
            <a:off x="3138156" y="5387420"/>
            <a:ext cx="7029987" cy="496683"/>
          </a:xfrm>
          <a:prstGeom prst="rect">
            <a:avLst/>
          </a:prstGeom>
        </p:spPr>
        <p:txBody>
          <a:bodyPr spcFirstLastPara="0" lIns="95250" tIns="95250" rIns="95250" bIns="0" anchor="t"/>
          <a:lstStyle/>
          <a:p>
            <a:pPr hangingPunct="0"/>
            <a:r>
              <a:rPr lang="sv-SE" sz="2000" dirty="0">
                <a:solidFill>
                  <a:srgbClr val="1E1E1E"/>
                </a:solidFill>
                <a:latin typeface="Arial Narrow" panose="020B0604020202020204" pitchFamily="34" charset="0"/>
                <a:cs typeface="Arial Narrow" panose="020B0604020202020204" pitchFamily="34" charset="0"/>
              </a:rPr>
              <a:t>Ju fler som sätter press, desto större chans att företaget förbättrar sig!</a:t>
            </a:r>
            <a:endParaRPr sz="2000" dirty="0">
              <a:solidFill>
                <a:srgbClr val="1E1E1E"/>
              </a:solidFill>
              <a:latin typeface="Arial Narrow" panose="020B0604020202020204" pitchFamily="34" charset="0"/>
              <a:cs typeface="Arial Narrow" panose="020B0604020202020204" pitchFamily="34" charset="0"/>
            </a:endParaRPr>
          </a:p>
        </p:txBody>
      </p:sp>
      <p:sp>
        <p:nvSpPr>
          <p:cNvPr id="25" name="Rektangel 24">
            <a:extLst>
              <a:ext uri="{FF2B5EF4-FFF2-40B4-BE49-F238E27FC236}">
                <a16:creationId xmlns:a16="http://schemas.microsoft.com/office/drawing/2014/main" id="{172ACD4B-1CDB-5741-A8AA-7D1C824941C3}"/>
              </a:ext>
            </a:extLst>
          </p:cNvPr>
          <p:cNvSpPr/>
          <p:nvPr/>
        </p:nvSpPr>
        <p:spPr>
          <a:xfrm rot="10800000">
            <a:off x="973447" y="1896331"/>
            <a:ext cx="6550299" cy="365472"/>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7" name="Rektangel 26">
            <a:extLst>
              <a:ext uri="{FF2B5EF4-FFF2-40B4-BE49-F238E27FC236}">
                <a16:creationId xmlns:a16="http://schemas.microsoft.com/office/drawing/2014/main" id="{C2C266E4-479E-8543-A4F1-398C54E60EB7}"/>
              </a:ext>
            </a:extLst>
          </p:cNvPr>
          <p:cNvSpPr/>
          <p:nvPr/>
        </p:nvSpPr>
        <p:spPr>
          <a:xfrm>
            <a:off x="973448" y="1878591"/>
            <a:ext cx="6713039" cy="876300"/>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Kan du komma på fler sätt att påverka företagen att bli mer hållbara?</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7923366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Title copy 43"/>
        <p:cNvGrpSpPr/>
        <p:nvPr/>
      </p:nvGrpSpPr>
      <p:grpSpPr>
        <a:xfrm>
          <a:off x="0" y="0"/>
          <a:ext cx="0" cy="0"/>
          <a:chOff x="0" y="0"/>
          <a:chExt cx="0" cy="0"/>
        </a:xfrm>
      </p:grpSpPr>
      <p:pic>
        <p:nvPicPr>
          <p:cNvPr id="3" name="Bildobjekt 2">
            <a:extLst>
              <a:ext uri="{FF2B5EF4-FFF2-40B4-BE49-F238E27FC236}">
                <a16:creationId xmlns:a16="http://schemas.microsoft.com/office/drawing/2014/main" id="{007C2F5C-8E6E-F143-8FC3-C512980C0D68}"/>
              </a:ext>
            </a:extLst>
          </p:cNvPr>
          <p:cNvPicPr>
            <a:picLocks noChangeAspect="1"/>
          </p:cNvPicPr>
          <p:nvPr/>
        </p:nvPicPr>
        <p:blipFill rotWithShape="1">
          <a:blip r:embed="rId3">
            <a:extLst>
              <a:ext uri="{28A0092B-C50C-407E-A947-70E740481C1C}">
                <a14:useLocalDpi xmlns:a14="http://schemas.microsoft.com/office/drawing/2010/main" val="0"/>
              </a:ext>
            </a:extLst>
          </a:blip>
          <a:srcRect t="17437" b="3048"/>
          <a:stretch/>
        </p:blipFill>
        <p:spPr>
          <a:xfrm>
            <a:off x="0" y="-1"/>
            <a:ext cx="13011150" cy="7315201"/>
          </a:xfrm>
          <a:prstGeom prst="rect">
            <a:avLst/>
          </a:prstGeom>
        </p:spPr>
      </p:pic>
    </p:spTree>
    <p:extLst>
      <p:ext uri="{BB962C8B-B14F-4D97-AF65-F5344CB8AC3E}">
        <p14:creationId xmlns:p14="http://schemas.microsoft.com/office/powerpoint/2010/main" val="9711978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488E0F43-83B4-D343-8772-F0D4B34E56C8}"/>
              </a:ext>
            </a:extLst>
          </p:cNvPr>
          <p:cNvSpPr/>
          <p:nvPr/>
        </p:nvSpPr>
        <p:spPr>
          <a:xfrm>
            <a:off x="914447" y="866775"/>
            <a:ext cx="6602232" cy="876300"/>
          </a:xfrm>
          <a:prstGeom prst="rect">
            <a:avLst/>
          </a:prstGeom>
        </p:spPr>
        <p:txBody>
          <a:bodyPr spcFirstLastPara="0" lIns="95250" tIns="95250" rIns="95250" bIns="0" anchor="t"/>
          <a:lstStyle/>
          <a:p>
            <a:pPr algn="l" hangingPunct="0">
              <a:lnSpc>
                <a:spcPct val="100000"/>
              </a:lnSpc>
            </a:pPr>
            <a:r>
              <a:rPr lang="sv-SE" sz="4500" b="1" dirty="0">
                <a:latin typeface="Arial Narrow" panose="020B0604020202020204" pitchFamily="34" charset="0"/>
                <a:cs typeface="Arial Narrow" panose="020B0604020202020204" pitchFamily="34" charset="0"/>
              </a:rPr>
              <a:t>UPPLÄGG</a:t>
            </a:r>
            <a:endParaRPr sz="4500" b="1" dirty="0">
              <a:latin typeface="Arial Narrow" panose="020B0604020202020204" pitchFamily="34" charset="0"/>
              <a:cs typeface="Arial Narrow" panose="020B0604020202020204" pitchFamily="34" charset="0"/>
            </a:endParaRPr>
          </a:p>
        </p:txBody>
      </p:sp>
      <p:sp>
        <p:nvSpPr>
          <p:cNvPr id="9" name="Rektangel 8">
            <a:extLst>
              <a:ext uri="{FF2B5EF4-FFF2-40B4-BE49-F238E27FC236}">
                <a16:creationId xmlns:a16="http://schemas.microsoft.com/office/drawing/2014/main" id="{05F7A51C-08D6-7242-BEC1-1FA3D750DB99}"/>
              </a:ext>
            </a:extLst>
          </p:cNvPr>
          <p:cNvSpPr/>
          <p:nvPr/>
        </p:nvSpPr>
        <p:spPr>
          <a:xfrm>
            <a:off x="176374" y="185980"/>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0C723E1-70A1-A943-9190-6FEC6EE81D1A}"/>
              </a:ext>
            </a:extLst>
          </p:cNvPr>
          <p:cNvSpPr/>
          <p:nvPr/>
        </p:nvSpPr>
        <p:spPr>
          <a:xfrm rot="5400000">
            <a:off x="-3481229" y="3481224"/>
            <a:ext cx="7315202" cy="352747"/>
          </a:xfrm>
          <a:prstGeom prst="rect">
            <a:avLst/>
          </a:prstGeom>
          <a:solidFill>
            <a:srgbClr val="1E1E1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5" name="Rektangel 4">
            <a:extLst>
              <a:ext uri="{FF2B5EF4-FFF2-40B4-BE49-F238E27FC236}">
                <a16:creationId xmlns:a16="http://schemas.microsoft.com/office/drawing/2014/main" id="{28C598B5-A786-9543-B8C1-88B918A74512}"/>
              </a:ext>
            </a:extLst>
          </p:cNvPr>
          <p:cNvSpPr/>
          <p:nvPr/>
        </p:nvSpPr>
        <p:spPr>
          <a:xfrm rot="10800000">
            <a:off x="352746" y="2206187"/>
            <a:ext cx="1625946" cy="594310"/>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6" name="Rektangel 5">
            <a:extLst>
              <a:ext uri="{FF2B5EF4-FFF2-40B4-BE49-F238E27FC236}">
                <a16:creationId xmlns:a16="http://schemas.microsoft.com/office/drawing/2014/main" id="{7926A98A-A43A-BB49-AB33-4F21CF872D0B}"/>
              </a:ext>
            </a:extLst>
          </p:cNvPr>
          <p:cNvSpPr/>
          <p:nvPr/>
        </p:nvSpPr>
        <p:spPr>
          <a:xfrm rot="5400000">
            <a:off x="868562" y="2704810"/>
            <a:ext cx="594310" cy="1625947"/>
          </a:xfrm>
          <a:prstGeom prst="rect">
            <a:avLst/>
          </a:prstGeom>
          <a:solidFill>
            <a:srgbClr val="2960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13C06029-A05C-0D40-BCA4-F7D432F82A5D}"/>
              </a:ext>
            </a:extLst>
          </p:cNvPr>
          <p:cNvSpPr/>
          <p:nvPr/>
        </p:nvSpPr>
        <p:spPr>
          <a:xfrm rot="5400000">
            <a:off x="868560" y="4660915"/>
            <a:ext cx="594310" cy="1625946"/>
          </a:xfrm>
          <a:prstGeom prst="rect">
            <a:avLst/>
          </a:prstGeom>
          <a:solidFill>
            <a:srgbClr val="2D449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0" name="Rektangel 9">
            <a:extLst>
              <a:ext uri="{FF2B5EF4-FFF2-40B4-BE49-F238E27FC236}">
                <a16:creationId xmlns:a16="http://schemas.microsoft.com/office/drawing/2014/main" id="{42EB6BA8-472D-1F4A-8991-B3536C7687FA}"/>
              </a:ext>
            </a:extLst>
          </p:cNvPr>
          <p:cNvSpPr/>
          <p:nvPr/>
        </p:nvSpPr>
        <p:spPr>
          <a:xfrm rot="5400000">
            <a:off x="868560" y="3667596"/>
            <a:ext cx="594310" cy="1625945"/>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1D0F5210-C571-5B49-BA6B-F54316D62014}"/>
              </a:ext>
            </a:extLst>
          </p:cNvPr>
          <p:cNvSpPr/>
          <p:nvPr/>
        </p:nvSpPr>
        <p:spPr>
          <a:xfrm>
            <a:off x="2155056" y="2206187"/>
            <a:ext cx="8427882" cy="594311"/>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Högriskländer</a:t>
            </a:r>
            <a:endParaRPr sz="3000" dirty="0">
              <a:solidFill>
                <a:srgbClr val="1E1E1E"/>
              </a:solidFill>
              <a:latin typeface="Arial Narrow" panose="020B0604020202020204" pitchFamily="34" charset="0"/>
              <a:cs typeface="Arial Narrow" panose="020B0604020202020204" pitchFamily="34" charset="0"/>
            </a:endParaRPr>
          </a:p>
        </p:txBody>
      </p:sp>
      <p:sp>
        <p:nvSpPr>
          <p:cNvPr id="15" name="Rektangel 14">
            <a:extLst>
              <a:ext uri="{FF2B5EF4-FFF2-40B4-BE49-F238E27FC236}">
                <a16:creationId xmlns:a16="http://schemas.microsoft.com/office/drawing/2014/main" id="{41411A1A-3833-0541-9E97-FF2CC231D2A2}"/>
              </a:ext>
            </a:extLst>
          </p:cNvPr>
          <p:cNvSpPr/>
          <p:nvPr/>
        </p:nvSpPr>
        <p:spPr>
          <a:xfrm>
            <a:off x="2155056" y="3220627"/>
            <a:ext cx="6871800" cy="594311"/>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Lönen går inte att leva på. </a:t>
            </a:r>
            <a:endParaRPr sz="3000" dirty="0">
              <a:solidFill>
                <a:srgbClr val="1E1E1E"/>
              </a:solidFill>
              <a:latin typeface="Arial Narrow" panose="020B0604020202020204" pitchFamily="34" charset="0"/>
              <a:cs typeface="Arial Narrow" panose="020B0604020202020204" pitchFamily="34" charset="0"/>
            </a:endParaRPr>
          </a:p>
        </p:txBody>
      </p:sp>
      <p:sp>
        <p:nvSpPr>
          <p:cNvPr id="16" name="Rektangel 15">
            <a:extLst>
              <a:ext uri="{FF2B5EF4-FFF2-40B4-BE49-F238E27FC236}">
                <a16:creationId xmlns:a16="http://schemas.microsoft.com/office/drawing/2014/main" id="{5D7D4071-AF90-7544-9C32-512C7AF591D8}"/>
              </a:ext>
            </a:extLst>
          </p:cNvPr>
          <p:cNvSpPr/>
          <p:nvPr/>
        </p:nvSpPr>
        <p:spPr>
          <a:xfrm>
            <a:off x="2155056" y="4186900"/>
            <a:ext cx="6871800" cy="594311"/>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Kommunikation eller greenwashing? </a:t>
            </a:r>
            <a:endParaRPr sz="3000" dirty="0">
              <a:solidFill>
                <a:srgbClr val="1E1E1E"/>
              </a:solidFill>
              <a:latin typeface="Arial Narrow" panose="020B0604020202020204" pitchFamily="34" charset="0"/>
              <a:cs typeface="Arial Narrow" panose="020B0604020202020204" pitchFamily="34" charset="0"/>
            </a:endParaRPr>
          </a:p>
        </p:txBody>
      </p:sp>
      <p:sp>
        <p:nvSpPr>
          <p:cNvPr id="17" name="Rektangel 16">
            <a:extLst>
              <a:ext uri="{FF2B5EF4-FFF2-40B4-BE49-F238E27FC236}">
                <a16:creationId xmlns:a16="http://schemas.microsoft.com/office/drawing/2014/main" id="{0F1FEFF3-892F-3F48-A78E-FB143B5C1150}"/>
              </a:ext>
            </a:extLst>
          </p:cNvPr>
          <p:cNvSpPr/>
          <p:nvPr/>
        </p:nvSpPr>
        <p:spPr>
          <a:xfrm>
            <a:off x="2155056" y="5151399"/>
            <a:ext cx="6871800" cy="594311"/>
          </a:xfrm>
          <a:prstGeom prst="rect">
            <a:avLst/>
          </a:prstGeom>
        </p:spPr>
        <p:txBody>
          <a:bodyPr spcFirstLastPara="0" lIns="95250" tIns="95250" rIns="95250" bIns="0" anchor="t"/>
          <a:lstStyle/>
          <a:p>
            <a:pPr hangingPunct="0"/>
            <a:r>
              <a:rPr lang="sv-SE" sz="3000" dirty="0">
                <a:solidFill>
                  <a:srgbClr val="1E1E1E"/>
                </a:solidFill>
                <a:latin typeface="Arial Narrow" panose="020B0604020202020204" pitchFamily="34" charset="0"/>
                <a:cs typeface="Arial Narrow" panose="020B0604020202020204" pitchFamily="34" charset="0"/>
              </a:rPr>
              <a:t>Vem har ansvar för att lösa problemet?  </a:t>
            </a:r>
            <a:endParaRPr sz="3000" dirty="0">
              <a:solidFill>
                <a:srgbClr val="1E1E1E"/>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9295737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Onlinemedia 2" descr="VI HANDLAR, VEM BETALAR?">
            <a:hlinkClick r:id="" action="ppaction://media"/>
            <a:extLst>
              <a:ext uri="{FF2B5EF4-FFF2-40B4-BE49-F238E27FC236}">
                <a16:creationId xmlns:a16="http://schemas.microsoft.com/office/drawing/2014/main" id="{FCC428F7-B4C0-3349-BFF3-1536200B6AA1}"/>
              </a:ext>
            </a:extLst>
          </p:cNvPr>
          <p:cNvPicPr>
            <a:picLocks noRot="1" noChangeAspect="1"/>
          </p:cNvPicPr>
          <p:nvPr>
            <a:videoFile r:link="rId1"/>
          </p:nvPr>
        </p:nvPicPr>
        <p:blipFill>
          <a:blip r:embed="rId4"/>
          <a:stretch>
            <a:fillRect/>
          </a:stretch>
        </p:blipFill>
        <p:spPr>
          <a:xfrm>
            <a:off x="0" y="0"/>
            <a:ext cx="13011150" cy="7351300"/>
          </a:xfrm>
          <a:prstGeom prst="rect">
            <a:avLst/>
          </a:prstGeom>
        </p:spPr>
      </p:pic>
    </p:spTree>
    <p:extLst>
      <p:ext uri="{BB962C8B-B14F-4D97-AF65-F5344CB8AC3E}">
        <p14:creationId xmlns:p14="http://schemas.microsoft.com/office/powerpoint/2010/main" val="96214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B0C723E1-70A1-A943-9190-6FEC6EE81D1A}"/>
              </a:ext>
            </a:extLst>
          </p:cNvPr>
          <p:cNvSpPr/>
          <p:nvPr/>
        </p:nvSpPr>
        <p:spPr>
          <a:xfrm rot="10800000">
            <a:off x="0" y="-1"/>
            <a:ext cx="13011150" cy="371959"/>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1" y="960838"/>
            <a:ext cx="6025082"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07A833D-7B6A-5B49-8FCA-A4EE25299AFA}"/>
              </a:ext>
            </a:extLst>
          </p:cNvPr>
          <p:cNvSpPr/>
          <p:nvPr/>
        </p:nvSpPr>
        <p:spPr>
          <a:xfrm>
            <a:off x="914447" y="872253"/>
            <a:ext cx="7463434" cy="876300"/>
          </a:xfrm>
          <a:prstGeom prst="rect">
            <a:avLst/>
          </a:prstGeom>
        </p:spPr>
        <p:txBody>
          <a:bodyPr spcFirstLastPara="0" lIns="95250" tIns="95250" rIns="95250" bIns="0" anchor="t"/>
          <a:lstStyle/>
          <a:p>
            <a:pPr hangingPunct="0"/>
            <a:r>
              <a:rPr lang="sv-SE" sz="4500" b="1" dirty="0">
                <a:solidFill>
                  <a:schemeClr val="bg1"/>
                </a:solidFill>
                <a:latin typeface="Arial Narrow" panose="020B0604020202020204" pitchFamily="34" charset="0"/>
                <a:cs typeface="Arial Narrow" panose="020B0604020202020204" pitchFamily="34" charset="0"/>
              </a:rPr>
              <a:t>FEM FÖRFÄRLIGA FAKTA</a:t>
            </a:r>
          </a:p>
        </p:txBody>
      </p:sp>
      <p:sp>
        <p:nvSpPr>
          <p:cNvPr id="13" name="textruta 12">
            <a:extLst>
              <a:ext uri="{FF2B5EF4-FFF2-40B4-BE49-F238E27FC236}">
                <a16:creationId xmlns:a16="http://schemas.microsoft.com/office/drawing/2014/main" id="{9A3DC5FB-BB0D-9B44-9E65-5F388ABEFEF8}"/>
              </a:ext>
            </a:extLst>
          </p:cNvPr>
          <p:cNvSpPr txBox="1"/>
          <p:nvPr/>
        </p:nvSpPr>
        <p:spPr>
          <a:xfrm>
            <a:off x="945056" y="1944555"/>
            <a:ext cx="9298521" cy="3477875"/>
          </a:xfrm>
          <a:prstGeom prst="rect">
            <a:avLst/>
          </a:prstGeom>
          <a:noFill/>
        </p:spPr>
        <p:txBody>
          <a:bodyPr wrap="square">
            <a:spAutoFit/>
          </a:bodyPr>
          <a:lstStyle/>
          <a:p>
            <a:r>
              <a:rPr lang="sv-SE" sz="2000" b="1" dirty="0">
                <a:latin typeface="Arial Narrow" panose="020B0604020202020204" pitchFamily="34" charset="0"/>
                <a:cs typeface="Arial Narrow" panose="020B0604020202020204" pitchFamily="34" charset="0"/>
              </a:rPr>
              <a:t>Fakta från fem riskfyllda branscher. </a:t>
            </a:r>
            <a:br>
              <a:rPr lang="sv-SE" sz="2000" b="1" dirty="0">
                <a:latin typeface="Arial Narrow" panose="020B0604020202020204" pitchFamily="34" charset="0"/>
                <a:cs typeface="Arial Narrow" panose="020B0604020202020204" pitchFamily="34" charset="0"/>
              </a:rPr>
            </a:br>
            <a:br>
              <a:rPr lang="sv-SE" sz="2000" b="1" dirty="0">
                <a:latin typeface="Arial Narrow" panose="020B0604020202020204" pitchFamily="34" charset="0"/>
                <a:cs typeface="Arial Narrow" panose="020B0604020202020204" pitchFamily="34" charset="0"/>
              </a:rPr>
            </a:br>
            <a:r>
              <a:rPr lang="sv-SE" sz="2000" b="1" dirty="0">
                <a:latin typeface="Arial Narrow" panose="020B0604020202020204" pitchFamily="34" charset="0"/>
                <a:cs typeface="Arial Narrow" panose="020B0604020202020204" pitchFamily="34" charset="0"/>
              </a:rPr>
              <a:t>Visste du att…</a:t>
            </a:r>
          </a:p>
          <a:p>
            <a:pPr marL="342900" indent="-342900">
              <a:buFont typeface="Arial" panose="020B0604020202020204" pitchFamily="34" charset="0"/>
              <a:buChar char="•"/>
            </a:pPr>
            <a:r>
              <a:rPr lang="sv-SE" sz="2000" dirty="0">
                <a:latin typeface="Arial Narrow" panose="020B0604020202020204" pitchFamily="34" charset="0"/>
                <a:cs typeface="Arial Narrow" panose="020B0604020202020204" pitchFamily="34" charset="0"/>
              </a:rPr>
              <a:t>En sömmerska bara får 1 krona i lön för varje t-shirt som säljs för 100 kronor i Sverige? </a:t>
            </a:r>
            <a:endParaRPr lang="sv-SE" sz="2000" b="1" dirty="0">
              <a:latin typeface="Arial Narrow" panose="020B0604020202020204" pitchFamily="34" charset="0"/>
              <a:cs typeface="Arial Narrow" panose="020B0604020202020204" pitchFamily="34" charset="0"/>
            </a:endParaRPr>
          </a:p>
          <a:p>
            <a:pPr marL="342900" indent="-342900">
              <a:buFont typeface="Arial" panose="020B0604020202020204" pitchFamily="34" charset="0"/>
              <a:buChar char="•"/>
            </a:pPr>
            <a:r>
              <a:rPr lang="sv-SE" sz="2000" dirty="0">
                <a:latin typeface="Arial Narrow" panose="020B0604020202020204" pitchFamily="34" charset="0"/>
                <a:cs typeface="Arial Narrow" panose="020B0604020202020204" pitchFamily="34" charset="0"/>
              </a:rPr>
              <a:t>Över 10 procent av de som jobbar med turism i världen är barn?</a:t>
            </a:r>
            <a:endParaRPr lang="sv-SE" sz="2000" b="1" dirty="0">
              <a:latin typeface="Arial Narrow" panose="020B0604020202020204" pitchFamily="34" charset="0"/>
              <a:cs typeface="Arial Narrow" panose="020B0604020202020204" pitchFamily="34" charset="0"/>
            </a:endParaRPr>
          </a:p>
          <a:p>
            <a:pPr marL="342900" indent="-342900">
              <a:buFont typeface="Arial" panose="020B0604020202020204" pitchFamily="34" charset="0"/>
              <a:buChar char="•"/>
            </a:pPr>
            <a:r>
              <a:rPr lang="sv-SE" sz="2000" dirty="0">
                <a:latin typeface="Arial Narrow" panose="020B0604020202020204" pitchFamily="34" charset="0"/>
                <a:cs typeface="Arial Narrow" panose="020B0604020202020204" pitchFamily="34" charset="0"/>
              </a:rPr>
              <a:t>Svenska banker investerar i företag som skövlar regnskog?</a:t>
            </a:r>
            <a:endParaRPr lang="sv-SE" sz="2000" b="1" dirty="0">
              <a:latin typeface="Arial Narrow" panose="020B0604020202020204" pitchFamily="34" charset="0"/>
              <a:cs typeface="Arial Narrow" panose="020B0604020202020204" pitchFamily="34" charset="0"/>
            </a:endParaRPr>
          </a:p>
          <a:p>
            <a:pPr marL="342900" indent="-342900">
              <a:buFont typeface="Arial" panose="020B0604020202020204" pitchFamily="34" charset="0"/>
              <a:buChar char="•"/>
            </a:pPr>
            <a:r>
              <a:rPr lang="sv-SE" sz="2000" dirty="0">
                <a:latin typeface="Arial Narrow" panose="020B0604020202020204" pitchFamily="34" charset="0"/>
                <a:cs typeface="Arial Narrow" panose="020B0604020202020204" pitchFamily="34" charset="0"/>
              </a:rPr>
              <a:t>Andelen prylar som slängs i världen har ökat med över 20 procent de senaste fem åren?</a:t>
            </a:r>
            <a:endParaRPr lang="sv-SE" sz="2000" b="1" dirty="0">
              <a:latin typeface="Arial Narrow" panose="020B0604020202020204" pitchFamily="34" charset="0"/>
              <a:cs typeface="Arial Narrow" panose="020B0604020202020204" pitchFamily="34" charset="0"/>
            </a:endParaRPr>
          </a:p>
          <a:p>
            <a:pPr marL="342900" indent="-342900">
              <a:buFont typeface="Arial" panose="020B0604020202020204" pitchFamily="34" charset="0"/>
              <a:buChar char="•"/>
            </a:pPr>
            <a:r>
              <a:rPr lang="sv-SE" sz="2000" dirty="0">
                <a:latin typeface="Arial Narrow" panose="020B0604020202020204" pitchFamily="34" charset="0"/>
                <a:cs typeface="Arial Narrow" panose="020B0604020202020204" pitchFamily="34" charset="0"/>
              </a:rPr>
              <a:t>Livsfarliga kemikalier används vid lädertillverkning som skadar miljön?</a:t>
            </a:r>
          </a:p>
          <a:p>
            <a:endParaRPr lang="sv-SE" sz="2000" dirty="0">
              <a:latin typeface="Arial Narrow" panose="020B0604020202020204" pitchFamily="34" charset="0"/>
              <a:cs typeface="Arial Narrow" panose="020B0604020202020204" pitchFamily="34" charset="0"/>
            </a:endParaRPr>
          </a:p>
          <a:p>
            <a:r>
              <a:rPr lang="sv-SE" sz="2000" dirty="0">
                <a:latin typeface="Arial Narrow" panose="020B0604020202020204" pitchFamily="34" charset="0"/>
                <a:cs typeface="Arial Narrow" panose="020B0604020202020204" pitchFamily="34" charset="0"/>
              </a:rPr>
              <a:t>Risken att kränka mänskliga rättigheter är stor för företag inom; </a:t>
            </a:r>
            <a:br>
              <a:rPr lang="sv-SE" sz="2000" dirty="0">
                <a:latin typeface="Arial Narrow" panose="020B0604020202020204" pitchFamily="34" charset="0"/>
                <a:cs typeface="Arial Narrow" panose="020B0604020202020204" pitchFamily="34" charset="0"/>
              </a:rPr>
            </a:br>
            <a:r>
              <a:rPr lang="sv-SE" sz="2000" dirty="0">
                <a:latin typeface="Arial Narrow" panose="020B0604020202020204" pitchFamily="34" charset="0"/>
                <a:cs typeface="Arial Narrow" panose="020B0604020202020204" pitchFamily="34" charset="0"/>
              </a:rPr>
              <a:t>kläder, turism, bank, elektronik och läder.</a:t>
            </a:r>
          </a:p>
        </p:txBody>
      </p:sp>
      <p:pic>
        <p:nvPicPr>
          <p:cNvPr id="10" name="Bildobjekt 9" descr="En bild som visar person, personer&#10;&#10;Automatiskt genererad beskrivning">
            <a:extLst>
              <a:ext uri="{FF2B5EF4-FFF2-40B4-BE49-F238E27FC236}">
                <a16:creationId xmlns:a16="http://schemas.microsoft.com/office/drawing/2014/main" id="{A9BF0BB3-053E-B044-B9CE-4C5E61830DF7}"/>
              </a:ext>
            </a:extLst>
          </p:cNvPr>
          <p:cNvPicPr>
            <a:picLocks noChangeAspect="1"/>
          </p:cNvPicPr>
          <p:nvPr/>
        </p:nvPicPr>
        <p:blipFill rotWithShape="1">
          <a:blip r:embed="rId3">
            <a:extLst>
              <a:ext uri="{28A0092B-C50C-407E-A947-70E740481C1C}">
                <a14:useLocalDpi xmlns:a14="http://schemas.microsoft.com/office/drawing/2010/main" val="0"/>
              </a:ext>
            </a:extLst>
          </a:blip>
          <a:srcRect l="4040" t="16476" r="59229" b="6804"/>
          <a:stretch/>
        </p:blipFill>
        <p:spPr>
          <a:xfrm>
            <a:off x="10243576" y="371958"/>
            <a:ext cx="2776882" cy="3624999"/>
          </a:xfrm>
          <a:prstGeom prst="rect">
            <a:avLst/>
          </a:prstGeom>
        </p:spPr>
      </p:pic>
      <p:pic>
        <p:nvPicPr>
          <p:cNvPr id="19" name="Bildobjekt 18" descr="En bild som visar växt, utomhus&#10;&#10;Automatiskt genererad beskrivning">
            <a:extLst>
              <a:ext uri="{FF2B5EF4-FFF2-40B4-BE49-F238E27FC236}">
                <a16:creationId xmlns:a16="http://schemas.microsoft.com/office/drawing/2014/main" id="{E14A8EC9-564A-F441-9130-53CE3605675D}"/>
              </a:ext>
            </a:extLst>
          </p:cNvPr>
          <p:cNvPicPr>
            <a:picLocks noChangeAspect="1"/>
          </p:cNvPicPr>
          <p:nvPr/>
        </p:nvPicPr>
        <p:blipFill rotWithShape="1">
          <a:blip r:embed="rId4">
            <a:extLst>
              <a:ext uri="{28A0092B-C50C-407E-A947-70E740481C1C}">
                <a14:useLocalDpi xmlns:a14="http://schemas.microsoft.com/office/drawing/2010/main" val="0"/>
              </a:ext>
            </a:extLst>
          </a:blip>
          <a:srcRect l="35447" r="3190"/>
          <a:stretch/>
        </p:blipFill>
        <p:spPr>
          <a:xfrm>
            <a:off x="10243576" y="3996957"/>
            <a:ext cx="2765396" cy="3380683"/>
          </a:xfrm>
          <a:prstGeom prst="rect">
            <a:avLst/>
          </a:prstGeom>
        </p:spPr>
      </p:pic>
      <p:sp>
        <p:nvSpPr>
          <p:cNvPr id="20" name="Rektangel 19">
            <a:extLst>
              <a:ext uri="{FF2B5EF4-FFF2-40B4-BE49-F238E27FC236}">
                <a16:creationId xmlns:a16="http://schemas.microsoft.com/office/drawing/2014/main" id="{9FD55A7D-C5D8-254F-89A4-2298234A6884}"/>
              </a:ext>
            </a:extLst>
          </p:cNvPr>
          <p:cNvSpPr/>
          <p:nvPr/>
        </p:nvSpPr>
        <p:spPr>
          <a:xfrm>
            <a:off x="10687216" y="6990181"/>
            <a:ext cx="2609287" cy="387459"/>
          </a:xfrm>
          <a:prstGeom prst="rect">
            <a:avLst/>
          </a:prstGeom>
          <a:effectLst/>
        </p:spPr>
        <p:txBody>
          <a:bodyPr spcFirstLastPara="0" lIns="95250" tIns="95250" rIns="95250" bIns="0" anchor="t"/>
          <a:lstStyle/>
          <a:p>
            <a:pPr hangingPunct="0">
              <a:lnSpc>
                <a:spcPct val="83333"/>
              </a:lnSpc>
              <a:spcBef>
                <a:spcPct val="6667"/>
              </a:spcBef>
            </a:pPr>
            <a:r>
              <a:rPr lang="sv-SE" sz="1200" dirty="0">
                <a:solidFill>
                  <a:srgbClr val="FFFFFF"/>
                </a:solidFill>
                <a:latin typeface="Arial Narrow" panose="020B0604020202020204" pitchFamily="34" charset="0"/>
                <a:cs typeface="Arial Narrow" panose="020B0604020202020204" pitchFamily="34" charset="0"/>
              </a:rPr>
              <a:t>Foto</a:t>
            </a:r>
            <a:r>
              <a:rPr sz="1200" dirty="0">
                <a:solidFill>
                  <a:srgbClr val="FFFFFF"/>
                </a:solidFill>
                <a:latin typeface="Arial Narrow" panose="020B0604020202020204" pitchFamily="34" charset="0"/>
                <a:cs typeface="Arial Narrow" panose="020B0604020202020204" pitchFamily="34" charset="0"/>
              </a:rPr>
              <a:t>: </a:t>
            </a:r>
            <a:r>
              <a:rPr lang="sv-SE" sz="1200" dirty="0">
                <a:solidFill>
                  <a:srgbClr val="FFFFFF"/>
                </a:solidFill>
                <a:latin typeface="Arial Narrow" panose="020B0604020202020204" pitchFamily="34" charset="0"/>
                <a:cs typeface="Arial Narrow" panose="020B0604020202020204" pitchFamily="34" charset="0"/>
              </a:rPr>
              <a:t>David Lundmark/Dagens Arbete</a:t>
            </a:r>
            <a:endParaRPr sz="1200" dirty="0">
              <a:solidFill>
                <a:srgbClr val="FFFFFF"/>
              </a:solidFill>
              <a:latin typeface="Arial Narrow" panose="020B0604020202020204" pitchFamily="34" charset="0"/>
              <a:cs typeface="Arial Narrow" panose="020B0604020202020204" pitchFamily="34" charset="0"/>
            </a:endParaRPr>
          </a:p>
        </p:txBody>
      </p:sp>
      <p:sp>
        <p:nvSpPr>
          <p:cNvPr id="21" name="textruta 20">
            <a:extLst>
              <a:ext uri="{FF2B5EF4-FFF2-40B4-BE49-F238E27FC236}">
                <a16:creationId xmlns:a16="http://schemas.microsoft.com/office/drawing/2014/main" id="{6D576A9E-418B-8B43-AD0C-1BB4C025548B}"/>
              </a:ext>
            </a:extLst>
          </p:cNvPr>
          <p:cNvSpPr txBox="1"/>
          <p:nvPr/>
        </p:nvSpPr>
        <p:spPr>
          <a:xfrm>
            <a:off x="11363357" y="3696347"/>
            <a:ext cx="3033315" cy="276999"/>
          </a:xfrm>
          <a:prstGeom prst="rect">
            <a:avLst/>
          </a:prstGeom>
          <a:noFill/>
        </p:spPr>
        <p:txBody>
          <a:bodyPr wrap="square">
            <a:spAutoFit/>
          </a:bodyPr>
          <a:lstStyle/>
          <a:p>
            <a:r>
              <a:rPr lang="sv-SE" sz="1200" dirty="0">
                <a:solidFill>
                  <a:schemeClr val="bg1"/>
                </a:solidFill>
                <a:latin typeface="Arial Narrow" panose="020B0604020202020204" pitchFamily="34" charset="0"/>
                <a:cs typeface="Arial Narrow" panose="020B0604020202020204" pitchFamily="34" charset="0"/>
              </a:rPr>
              <a:t>Foto: </a:t>
            </a:r>
            <a:r>
              <a:rPr lang="sv-SE" sz="1200" dirty="0" err="1">
                <a:solidFill>
                  <a:schemeClr val="bg1"/>
                </a:solidFill>
                <a:latin typeface="Arial Narrow" panose="020B0604020202020204" pitchFamily="34" charset="0"/>
                <a:cs typeface="Arial Narrow" panose="020B0604020202020204" pitchFamily="34" charset="0"/>
              </a:rPr>
              <a:t>Kristof</a:t>
            </a:r>
            <a:r>
              <a:rPr lang="sv-SE" sz="1200" dirty="0">
                <a:solidFill>
                  <a:schemeClr val="bg1"/>
                </a:solidFill>
                <a:latin typeface="Arial Narrow" panose="020B0604020202020204" pitchFamily="34" charset="0"/>
                <a:cs typeface="Arial Narrow" panose="020B0604020202020204" pitchFamily="34" charset="0"/>
              </a:rPr>
              <a:t> Vadino/CCC</a:t>
            </a:r>
          </a:p>
        </p:txBody>
      </p:sp>
    </p:spTree>
    <p:extLst>
      <p:ext uri="{BB962C8B-B14F-4D97-AF65-F5344CB8AC3E}">
        <p14:creationId xmlns:p14="http://schemas.microsoft.com/office/powerpoint/2010/main" val="6986599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10" name="Bildobjekt 9" descr="En bild som visar natur&#10;&#10;Automatiskt genererad beskrivning">
            <a:extLst>
              <a:ext uri="{FF2B5EF4-FFF2-40B4-BE49-F238E27FC236}">
                <a16:creationId xmlns:a16="http://schemas.microsoft.com/office/drawing/2014/main" id="{05FC2627-F78E-7649-8A2B-168768EAC9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1"/>
            <a:ext cx="13011150" cy="7314857"/>
          </a:xfrm>
          <a:prstGeom prst="rect">
            <a:avLst/>
          </a:prstGeom>
        </p:spPr>
      </p:pic>
      <p:sp>
        <p:nvSpPr>
          <p:cNvPr id="14" name="Rektangel 13">
            <a:extLst>
              <a:ext uri="{FF2B5EF4-FFF2-40B4-BE49-F238E27FC236}">
                <a16:creationId xmlns:a16="http://schemas.microsoft.com/office/drawing/2014/main" id="{E8BF5D4B-64C6-0948-91CB-B3EA473F6BB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6" name="Rektangel 15">
            <a:extLst>
              <a:ext uri="{FF2B5EF4-FFF2-40B4-BE49-F238E27FC236}">
                <a16:creationId xmlns:a16="http://schemas.microsoft.com/office/drawing/2014/main" id="{78DFE3A9-C9A2-7640-9D10-5B13BAE6E809}"/>
              </a:ext>
            </a:extLst>
          </p:cNvPr>
          <p:cNvSpPr/>
          <p:nvPr/>
        </p:nvSpPr>
        <p:spPr>
          <a:xfrm>
            <a:off x="945061" y="960838"/>
            <a:ext cx="7086831"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086B0236-4B15-8041-A7D5-4874F08275C9}"/>
              </a:ext>
            </a:extLst>
          </p:cNvPr>
          <p:cNvSpPr/>
          <p:nvPr/>
        </p:nvSpPr>
        <p:spPr>
          <a:xfrm>
            <a:off x="914447" y="866775"/>
            <a:ext cx="7117445"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VI HANDLAR, VEM BETALAR?</a:t>
            </a:r>
            <a:endParaRPr sz="4500" b="1" dirty="0">
              <a:solidFill>
                <a:schemeClr val="bg1"/>
              </a:solidFill>
              <a:latin typeface="Arial Narrow" panose="020B0604020202020204" pitchFamily="34" charset="0"/>
              <a:cs typeface="Arial Narrow" panose="020B0604020202020204" pitchFamily="34" charset="0"/>
            </a:endParaRPr>
          </a:p>
        </p:txBody>
      </p:sp>
      <p:sp>
        <p:nvSpPr>
          <p:cNvPr id="18" name="Rektangel 17">
            <a:extLst>
              <a:ext uri="{FF2B5EF4-FFF2-40B4-BE49-F238E27FC236}">
                <a16:creationId xmlns:a16="http://schemas.microsoft.com/office/drawing/2014/main" id="{903480C1-0B26-3B46-AE78-123CC83A5404}"/>
              </a:ext>
            </a:extLst>
          </p:cNvPr>
          <p:cNvSpPr/>
          <p:nvPr/>
        </p:nvSpPr>
        <p:spPr>
          <a:xfrm>
            <a:off x="945061" y="2062694"/>
            <a:ext cx="8492853" cy="3619500"/>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Hur ser situationen ut för arbetare runt om i världen?</a:t>
            </a:r>
          </a:p>
          <a:p>
            <a:pPr hangingPunct="0">
              <a:lnSpc>
                <a:spcPct val="83333"/>
              </a:lnSpc>
              <a:spcBef>
                <a:spcPct val="6667"/>
              </a:spcBef>
            </a:pPr>
            <a:br>
              <a:rPr lang="sv-SE" sz="2000" dirty="0">
                <a:solidFill>
                  <a:srgbClr val="1E1E1E"/>
                </a:solidFill>
                <a:latin typeface="Arial Narrow" panose="020B0604020202020204" pitchFamily="34" charset="0"/>
                <a:cs typeface="Arial Narrow" panose="020B0604020202020204" pitchFamily="34" charset="0"/>
              </a:rPr>
            </a:br>
            <a:r>
              <a:rPr lang="sv-SE" sz="2000" b="1" dirty="0">
                <a:solidFill>
                  <a:srgbClr val="1E1E1E"/>
                </a:solidFill>
                <a:latin typeface="Arial Narrow" panose="020B0604020202020204" pitchFamily="34" charset="0"/>
                <a:cs typeface="Arial Narrow" panose="020B0604020202020204" pitchFamily="34" charset="0"/>
              </a:rPr>
              <a:t>Övning i grupp: </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1. Kolla på era klädesplagg och se vilka länder de är tillverkade i. </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2. Sammanställ i grupp vilka länder de flesta plaggen kommer ifrån. </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algn="l" hangingPunct="0">
              <a:lnSpc>
                <a:spcPct val="83333"/>
              </a:lnSpc>
            </a:pPr>
            <a:endParaRPr lang="sv-SE" sz="2250" dirty="0">
              <a:solidFill>
                <a:srgbClr val="1E1E1E"/>
              </a:solidFill>
              <a:latin typeface="Trade Gothic LT Std Cn"/>
              <a:ea typeface="+mn-ea"/>
              <a:cs typeface="Trade Gothic LT Std Cn"/>
            </a:endParaRP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19" name="Rektangel 18">
            <a:extLst>
              <a:ext uri="{FF2B5EF4-FFF2-40B4-BE49-F238E27FC236}">
                <a16:creationId xmlns:a16="http://schemas.microsoft.com/office/drawing/2014/main" id="{B639BA47-7727-D942-B2A3-584037576F27}"/>
              </a:ext>
            </a:extLst>
          </p:cNvPr>
          <p:cNvSpPr/>
          <p:nvPr/>
        </p:nvSpPr>
        <p:spPr>
          <a:xfrm rot="10800000">
            <a:off x="-1089" y="6958738"/>
            <a:ext cx="13011150" cy="371959"/>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2640203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pic>
        <p:nvPicPr>
          <p:cNvPr id="11" name="Bildobjekt 10" descr="En bild som visar text, natur&#10;&#10;Automatiskt genererad beskrivning">
            <a:extLst>
              <a:ext uri="{FF2B5EF4-FFF2-40B4-BE49-F238E27FC236}">
                <a16:creationId xmlns:a16="http://schemas.microsoft.com/office/drawing/2014/main" id="{B391F540-F777-0240-A7AE-BBC7BFE0F1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1" y="3892"/>
            <a:ext cx="13011150" cy="7314857"/>
          </a:xfrm>
          <a:prstGeom prst="rect">
            <a:avLst/>
          </a:prstGeom>
        </p:spPr>
      </p:pic>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E8BF5D4B-64C6-0948-91CB-B3EA473F6BB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B639BA47-7727-D942-B2A3-584037576F27}"/>
              </a:ext>
            </a:extLst>
          </p:cNvPr>
          <p:cNvSpPr/>
          <p:nvPr/>
        </p:nvSpPr>
        <p:spPr>
          <a:xfrm rot="10800000">
            <a:off x="-1089" y="6958738"/>
            <a:ext cx="13011150" cy="371959"/>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FFCAF787-B761-4445-A88A-457403332041}"/>
              </a:ext>
            </a:extLst>
          </p:cNvPr>
          <p:cNvSpPr/>
          <p:nvPr/>
        </p:nvSpPr>
        <p:spPr>
          <a:xfrm>
            <a:off x="945062" y="2062694"/>
            <a:ext cx="5014867" cy="3619500"/>
          </a:xfrm>
          <a:prstGeom prst="rect">
            <a:avLst/>
          </a:prstGeom>
        </p:spPr>
        <p:txBody>
          <a:bodyPr spcFirstLastPara="0" lIns="95250" tIns="95250" rIns="95250" bIns="0" anchor="t"/>
          <a:lstStyle/>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Låga löner</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Minimilön under fattigdomsgränser eller </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arbetare som inte får betalt.</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Mänskliga rättigheter kränks</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Bland annat att organisationsfriheten kränks.</a:t>
            </a:r>
            <a:br>
              <a:rPr lang="sv-SE" sz="2000" dirty="0">
                <a:solidFill>
                  <a:srgbClr val="1E1E1E"/>
                </a:solidFill>
                <a:latin typeface="Arial Narrow" panose="020B0604020202020204" pitchFamily="34" charset="0"/>
                <a:cs typeface="Arial Narrow" panose="020B0604020202020204" pitchFamily="34" charset="0"/>
              </a:rPr>
            </a:b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Miljöförstöring</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Inga lagar för miljöhantering eller att lagar inte följs.</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b="1" dirty="0">
                <a:solidFill>
                  <a:srgbClr val="1E1E1E"/>
                </a:solidFill>
                <a:latin typeface="Arial Narrow" panose="020B0604020202020204" pitchFamily="34" charset="0"/>
                <a:cs typeface="Arial Narrow" panose="020B0604020202020204" pitchFamily="34" charset="0"/>
              </a:rPr>
              <a:t>Korruption</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Mutor och liknande är vanligt​.</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a:p>
            <a:pPr algn="l" hangingPunct="0">
              <a:lnSpc>
                <a:spcPct val="83333"/>
              </a:lnSpc>
            </a:pPr>
            <a:endParaRPr lang="sv-SE" sz="2250" dirty="0">
              <a:solidFill>
                <a:srgbClr val="1E1E1E"/>
              </a:solidFill>
              <a:latin typeface="Trade Gothic LT Std Cn"/>
              <a:ea typeface="+mn-ea"/>
              <a:cs typeface="Trade Gothic LT Std Cn"/>
            </a:endParaRP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13" name="Rektangel 12">
            <a:extLst>
              <a:ext uri="{FF2B5EF4-FFF2-40B4-BE49-F238E27FC236}">
                <a16:creationId xmlns:a16="http://schemas.microsoft.com/office/drawing/2014/main" id="{A06A33FE-BCB5-8C48-B280-5ABCB621D848}"/>
              </a:ext>
            </a:extLst>
          </p:cNvPr>
          <p:cNvSpPr/>
          <p:nvPr/>
        </p:nvSpPr>
        <p:spPr>
          <a:xfrm>
            <a:off x="8403512" y="1223173"/>
            <a:ext cx="3693192" cy="1809750"/>
          </a:xfrm>
          <a:prstGeom prst="rect">
            <a:avLst/>
          </a:prstGeom>
        </p:spPr>
        <p:txBody>
          <a:bodyPr spcFirstLastPara="0" lIns="95250" tIns="95250" rIns="95250" bIns="0" anchor="t"/>
          <a:lstStyle/>
          <a:p>
            <a:pPr hangingPunct="0">
              <a:lnSpc>
                <a:spcPct val="83333"/>
              </a:lnSpc>
              <a:spcBef>
                <a:spcPct val="6667"/>
              </a:spcBef>
            </a:pPr>
            <a:r>
              <a:rPr lang="sv-SE" sz="2000" i="1" dirty="0">
                <a:solidFill>
                  <a:srgbClr val="1E1E1E"/>
                </a:solidFill>
                <a:latin typeface="Arial Narrow" panose="020B0604020202020204" pitchFamily="34" charset="0"/>
                <a:cs typeface="Arial Narrow" panose="020B0604020202020204" pitchFamily="34" charset="0"/>
              </a:rPr>
              <a:t>Var är arbetares situation som värst?* </a:t>
            </a:r>
          </a:p>
          <a:p>
            <a:pPr marL="342900" indent="-342900" hangingPunct="0">
              <a:lnSpc>
                <a:spcPct val="83333"/>
              </a:lnSpc>
              <a:spcBef>
                <a:spcPct val="6667"/>
              </a:spcBef>
              <a:buFont typeface="Arial" panose="020B0604020202020204" pitchFamily="34" charset="0"/>
              <a:buChar char="•"/>
            </a:pPr>
            <a:r>
              <a:rPr lang="sv-SE" sz="2000" i="1" dirty="0">
                <a:solidFill>
                  <a:srgbClr val="1E1E1E"/>
                </a:solidFill>
                <a:latin typeface="Arial Narrow" panose="020B0604020202020204" pitchFamily="34" charset="0"/>
                <a:cs typeface="Arial Narrow" panose="020B0604020202020204" pitchFamily="34" charset="0"/>
              </a:rPr>
              <a:t>Bangladesh</a:t>
            </a:r>
          </a:p>
          <a:p>
            <a:pPr marL="342900" indent="-342900" hangingPunct="0">
              <a:lnSpc>
                <a:spcPct val="83333"/>
              </a:lnSpc>
              <a:spcBef>
                <a:spcPct val="6667"/>
              </a:spcBef>
              <a:buFont typeface="Arial" panose="020B0604020202020204" pitchFamily="34" charset="0"/>
              <a:buChar char="•"/>
            </a:pPr>
            <a:r>
              <a:rPr lang="sv-SE" sz="2000" i="1" dirty="0">
                <a:solidFill>
                  <a:srgbClr val="1E1E1E"/>
                </a:solidFill>
                <a:latin typeface="Arial Narrow" panose="020B0604020202020204" pitchFamily="34" charset="0"/>
                <a:cs typeface="Arial Narrow" panose="020B0604020202020204" pitchFamily="34" charset="0"/>
              </a:rPr>
              <a:t>Indien</a:t>
            </a:r>
          </a:p>
          <a:p>
            <a:pPr marL="342900" indent="-342900" hangingPunct="0">
              <a:lnSpc>
                <a:spcPct val="83333"/>
              </a:lnSpc>
              <a:spcBef>
                <a:spcPct val="6667"/>
              </a:spcBef>
              <a:buFont typeface="Arial" panose="020B0604020202020204" pitchFamily="34" charset="0"/>
              <a:buChar char="•"/>
            </a:pPr>
            <a:r>
              <a:rPr lang="sv-SE" sz="2000" i="1" dirty="0">
                <a:solidFill>
                  <a:srgbClr val="1E1E1E"/>
                </a:solidFill>
                <a:latin typeface="Arial Narrow" panose="020B0604020202020204" pitchFamily="34" charset="0"/>
                <a:cs typeface="Arial Narrow" panose="020B0604020202020204" pitchFamily="34" charset="0"/>
              </a:rPr>
              <a:t>Kina</a:t>
            </a:r>
          </a:p>
          <a:p>
            <a:pPr marL="342900" indent="-342900" hangingPunct="0">
              <a:lnSpc>
                <a:spcPct val="83333"/>
              </a:lnSpc>
              <a:spcBef>
                <a:spcPct val="6667"/>
              </a:spcBef>
              <a:buFont typeface="Arial" panose="020B0604020202020204" pitchFamily="34" charset="0"/>
              <a:buChar char="•"/>
            </a:pPr>
            <a:r>
              <a:rPr lang="sv-SE" sz="2000" i="1" dirty="0">
                <a:solidFill>
                  <a:srgbClr val="1E1E1E"/>
                </a:solidFill>
                <a:latin typeface="Arial Narrow" panose="020B0604020202020204" pitchFamily="34" charset="0"/>
                <a:cs typeface="Arial Narrow" panose="020B0604020202020204" pitchFamily="34" charset="0"/>
              </a:rPr>
              <a:t>Pakistan</a:t>
            </a:r>
          </a:p>
          <a:p>
            <a:pPr marL="342900" indent="-342900" hangingPunct="0">
              <a:lnSpc>
                <a:spcPct val="83333"/>
              </a:lnSpc>
              <a:spcBef>
                <a:spcPct val="6667"/>
              </a:spcBef>
              <a:buFont typeface="Arial" panose="020B0604020202020204" pitchFamily="34" charset="0"/>
              <a:buChar char="•"/>
            </a:pPr>
            <a:r>
              <a:rPr lang="sv-SE" sz="2000" i="1">
                <a:solidFill>
                  <a:srgbClr val="1E1E1E"/>
                </a:solidFill>
                <a:latin typeface="Arial Narrow" panose="020B0604020202020204" pitchFamily="34" charset="0"/>
                <a:cs typeface="Arial Narrow" panose="020B0604020202020204" pitchFamily="34" charset="0"/>
              </a:rPr>
              <a:t>Turkiet</a:t>
            </a:r>
            <a:endParaRPr lang="sv-SE" sz="2250" i="1" dirty="0">
              <a:solidFill>
                <a:srgbClr val="1E1E1E"/>
              </a:solidFill>
              <a:latin typeface="Trade Gothic LT Std Cn"/>
              <a:ea typeface="+mn-ea"/>
              <a:cs typeface="Trade Gothic LT Std Cn"/>
            </a:endParaRPr>
          </a:p>
        </p:txBody>
      </p:sp>
      <p:sp>
        <p:nvSpPr>
          <p:cNvPr id="15" name="Rektangel 14">
            <a:extLst>
              <a:ext uri="{FF2B5EF4-FFF2-40B4-BE49-F238E27FC236}">
                <a16:creationId xmlns:a16="http://schemas.microsoft.com/office/drawing/2014/main" id="{4F605345-E94D-DE47-874A-E7A5CC7A5393}"/>
              </a:ext>
            </a:extLst>
          </p:cNvPr>
          <p:cNvSpPr/>
          <p:nvPr/>
        </p:nvSpPr>
        <p:spPr>
          <a:xfrm>
            <a:off x="8629651" y="6948063"/>
            <a:ext cx="5185098" cy="864682"/>
          </a:xfrm>
          <a:prstGeom prst="rect">
            <a:avLst/>
          </a:prstGeom>
        </p:spPr>
        <p:txBody>
          <a:bodyPr spcFirstLastPara="0" lIns="95250" tIns="95250" rIns="95250" bIns="0" anchor="t"/>
          <a:lstStyle/>
          <a:p>
            <a:pPr hangingPunct="0">
              <a:lnSpc>
                <a:spcPct val="83333"/>
              </a:lnSpc>
              <a:spcBef>
                <a:spcPct val="6667"/>
              </a:spcBef>
            </a:pPr>
            <a:r>
              <a:rPr lang="sv-SE" sz="1600" i="1" dirty="0">
                <a:solidFill>
                  <a:schemeClr val="bg1"/>
                </a:solidFill>
                <a:latin typeface="Arial Narrow" panose="020B0604020202020204" pitchFamily="34" charset="0"/>
                <a:cs typeface="Arial Narrow" panose="020B0604020202020204" pitchFamily="34" charset="0"/>
              </a:rPr>
              <a:t>*Urval av länder i Världsfacket </a:t>
            </a:r>
            <a:r>
              <a:rPr lang="sv-SE" sz="1600" i="1" dirty="0" err="1">
                <a:solidFill>
                  <a:schemeClr val="bg1"/>
                </a:solidFill>
                <a:latin typeface="Arial Narrow" panose="020B0604020202020204" pitchFamily="34" charset="0"/>
                <a:cs typeface="Arial Narrow" panose="020B0604020202020204" pitchFamily="34" charset="0"/>
              </a:rPr>
              <a:t>ITUCs</a:t>
            </a:r>
            <a:r>
              <a:rPr lang="sv-SE" sz="1600" i="1" dirty="0">
                <a:solidFill>
                  <a:schemeClr val="bg1"/>
                </a:solidFill>
                <a:latin typeface="Arial Narrow" panose="020B0604020202020204" pitchFamily="34" charset="0"/>
                <a:cs typeface="Arial Narrow" panose="020B0604020202020204" pitchFamily="34" charset="0"/>
              </a:rPr>
              <a:t> ranking 2022.</a:t>
            </a:r>
            <a:endParaRPr lang="sv-SE" sz="2250" i="1" dirty="0">
              <a:solidFill>
                <a:schemeClr val="bg1"/>
              </a:solidFill>
              <a:latin typeface="Trade Gothic LT Std Cn"/>
              <a:ea typeface="+mn-ea"/>
              <a:cs typeface="Trade Gothic LT Std Cn"/>
            </a:endParaRP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20" name="Rektangel 19">
            <a:extLst>
              <a:ext uri="{FF2B5EF4-FFF2-40B4-BE49-F238E27FC236}">
                <a16:creationId xmlns:a16="http://schemas.microsoft.com/office/drawing/2014/main" id="{D1488B3C-E118-664A-93CA-BE1F81E62CC2}"/>
              </a:ext>
            </a:extLst>
          </p:cNvPr>
          <p:cNvSpPr/>
          <p:nvPr/>
        </p:nvSpPr>
        <p:spPr>
          <a:xfrm>
            <a:off x="945062" y="960838"/>
            <a:ext cx="4345395"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1" name="Rektangel 20">
            <a:extLst>
              <a:ext uri="{FF2B5EF4-FFF2-40B4-BE49-F238E27FC236}">
                <a16:creationId xmlns:a16="http://schemas.microsoft.com/office/drawing/2014/main" id="{5878AA0A-0B84-5644-8246-3B4E6E73CC33}"/>
              </a:ext>
            </a:extLst>
          </p:cNvPr>
          <p:cNvSpPr/>
          <p:nvPr/>
        </p:nvSpPr>
        <p:spPr>
          <a:xfrm>
            <a:off x="914447" y="866775"/>
            <a:ext cx="4376010"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HÖGRISKLÄNDER</a:t>
            </a:r>
            <a:endParaRPr sz="4500" b="1"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774566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E0F91AE-2096-4F42-908A-A0C1D2A34354}"/>
              </a:ext>
            </a:extLst>
          </p:cNvPr>
          <p:cNvPicPr>
            <a:picLocks noChangeAspect="1"/>
          </p:cNvPicPr>
          <p:nvPr/>
        </p:nvPicPr>
        <p:blipFill>
          <a:blip r:embed="rId3">
            <a:alphaModFix amt="28000"/>
            <a:extLst>
              <a:ext uri="{28A0092B-C50C-407E-A947-70E740481C1C}">
                <a14:useLocalDpi xmlns:a14="http://schemas.microsoft.com/office/drawing/2010/main" val="0"/>
              </a:ext>
            </a:extLst>
          </a:blip>
          <a:stretch>
            <a:fillRect/>
          </a:stretch>
        </p:blipFill>
        <p:spPr>
          <a:xfrm>
            <a:off x="-257434" y="-353756"/>
            <a:ext cx="13523840" cy="8452400"/>
          </a:xfrm>
          <a:prstGeom prst="rect">
            <a:avLst/>
          </a:prstGeom>
        </p:spPr>
      </p:pic>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2" y="960838"/>
            <a:ext cx="5359485"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12" name="Rektangel 11">
            <a:extLst>
              <a:ext uri="{FF2B5EF4-FFF2-40B4-BE49-F238E27FC236}">
                <a16:creationId xmlns:a16="http://schemas.microsoft.com/office/drawing/2014/main" id="{D07A833D-7B6A-5B49-8FCA-A4EE25299AFA}"/>
              </a:ext>
            </a:extLst>
          </p:cNvPr>
          <p:cNvSpPr/>
          <p:nvPr/>
        </p:nvSpPr>
        <p:spPr>
          <a:xfrm>
            <a:off x="914447" y="837747"/>
            <a:ext cx="5591128"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NYTTIGA NYCKELORD</a:t>
            </a:r>
            <a:endParaRPr sz="4500" b="1" dirty="0">
              <a:solidFill>
                <a:schemeClr val="bg1"/>
              </a:solidFill>
              <a:latin typeface="Arial Narrow" panose="020B0604020202020204" pitchFamily="34" charset="0"/>
              <a:cs typeface="Arial Narrow" panose="020B0604020202020204" pitchFamily="34" charset="0"/>
            </a:endParaRPr>
          </a:p>
        </p:txBody>
      </p:sp>
      <p:sp>
        <p:nvSpPr>
          <p:cNvPr id="13" name="Rektangel 12">
            <a:extLst>
              <a:ext uri="{FF2B5EF4-FFF2-40B4-BE49-F238E27FC236}">
                <a16:creationId xmlns:a16="http://schemas.microsoft.com/office/drawing/2014/main" id="{7DF083A5-32B3-8742-BE52-FC130D710033}"/>
              </a:ext>
            </a:extLst>
          </p:cNvPr>
          <p:cNvSpPr/>
          <p:nvPr/>
        </p:nvSpPr>
        <p:spPr>
          <a:xfrm rot="10800000">
            <a:off x="4587596" y="3686464"/>
            <a:ext cx="1716951" cy="37195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4" name="Rektangel 13">
            <a:extLst>
              <a:ext uri="{FF2B5EF4-FFF2-40B4-BE49-F238E27FC236}">
                <a16:creationId xmlns:a16="http://schemas.microsoft.com/office/drawing/2014/main" id="{A99761CB-B198-1849-A7F8-96CAE424A643}"/>
              </a:ext>
            </a:extLst>
          </p:cNvPr>
          <p:cNvSpPr/>
          <p:nvPr/>
        </p:nvSpPr>
        <p:spPr>
          <a:xfrm>
            <a:off x="4587595" y="3642761"/>
            <a:ext cx="2065294" cy="459365"/>
          </a:xfrm>
          <a:prstGeom prst="rect">
            <a:avLst/>
          </a:prstGeom>
        </p:spPr>
        <p:txBody>
          <a:bodyPr spcFirstLastPara="0" lIns="95250" tIns="95250" rIns="95250" bIns="0" anchor="t"/>
          <a:lstStyle/>
          <a:p>
            <a:pPr hangingPunct="0">
              <a:lnSpc>
                <a:spcPct val="83333"/>
              </a:lnSpc>
              <a:spcBef>
                <a:spcPct val="6667"/>
              </a:spcBef>
            </a:pPr>
            <a:r>
              <a:rPr lang="sv-SE" sz="2500" b="1" dirty="0">
                <a:solidFill>
                  <a:srgbClr val="1E1E1E"/>
                </a:solidFill>
                <a:latin typeface="Arial Narrow" panose="020B0604020202020204" pitchFamily="34" charset="0"/>
                <a:cs typeface="Arial Narrow" panose="020B0604020202020204" pitchFamily="34" charset="0"/>
              </a:rPr>
              <a:t>Fast fashion</a:t>
            </a: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16" name="Rektangel 15">
            <a:extLst>
              <a:ext uri="{FF2B5EF4-FFF2-40B4-BE49-F238E27FC236}">
                <a16:creationId xmlns:a16="http://schemas.microsoft.com/office/drawing/2014/main" id="{5B1DE29D-1764-3547-9741-964FD021EB31}"/>
              </a:ext>
            </a:extLst>
          </p:cNvPr>
          <p:cNvSpPr/>
          <p:nvPr/>
        </p:nvSpPr>
        <p:spPr>
          <a:xfrm>
            <a:off x="-140204" y="2047979"/>
            <a:ext cx="7315202" cy="4561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7" name="Rektangel 16">
            <a:extLst>
              <a:ext uri="{FF2B5EF4-FFF2-40B4-BE49-F238E27FC236}">
                <a16:creationId xmlns:a16="http://schemas.microsoft.com/office/drawing/2014/main" id="{3AB96F3D-FFE9-8C40-B41B-93B1DF4F89CA}"/>
              </a:ext>
            </a:extLst>
          </p:cNvPr>
          <p:cNvSpPr/>
          <p:nvPr/>
        </p:nvSpPr>
        <p:spPr>
          <a:xfrm>
            <a:off x="945061" y="2062694"/>
            <a:ext cx="8492853" cy="790034"/>
          </a:xfrm>
          <a:prstGeom prst="rect">
            <a:avLst/>
          </a:prstGeom>
        </p:spPr>
        <p:txBody>
          <a:bodyPr spcFirstLastPara="0" lIns="95250" tIns="95250" rIns="95250" bIns="0" anchor="t"/>
          <a:lstStyle/>
          <a:p>
            <a:pPr hangingPunct="0">
              <a:lnSpc>
                <a:spcPct val="83333"/>
              </a:lnSpc>
              <a:spcBef>
                <a:spcPct val="6667"/>
              </a:spcBef>
            </a:pPr>
            <a:r>
              <a:rPr lang="sv-SE" sz="2000" dirty="0">
                <a:latin typeface="Arial Narrow" panose="020B0604020202020204" pitchFamily="34" charset="0"/>
                <a:cs typeface="Arial Narrow" panose="020B0604020202020204" pitchFamily="34" charset="0"/>
              </a:rPr>
              <a:t>Vad betyder begreppen? Hitta definitioner för nyckelorden nedan.  </a:t>
            </a:r>
          </a:p>
          <a:p>
            <a:pPr hangingPunct="0">
              <a:lnSpc>
                <a:spcPct val="83333"/>
              </a:lnSpc>
              <a:spcBef>
                <a:spcPct val="6667"/>
              </a:spcBef>
            </a:pPr>
            <a:endParaRPr lang="sv-SE" sz="2000" dirty="0">
              <a:solidFill>
                <a:srgbClr val="1E1E1E"/>
              </a:solidFill>
              <a:latin typeface="Arial Narrow" panose="020B0604020202020204" pitchFamily="34" charset="0"/>
              <a:cs typeface="Arial Narrow" panose="020B0604020202020204" pitchFamily="34" charset="0"/>
            </a:endParaRPr>
          </a:p>
        </p:txBody>
      </p:sp>
      <p:sp>
        <p:nvSpPr>
          <p:cNvPr id="23" name="Rektangel 22">
            <a:extLst>
              <a:ext uri="{FF2B5EF4-FFF2-40B4-BE49-F238E27FC236}">
                <a16:creationId xmlns:a16="http://schemas.microsoft.com/office/drawing/2014/main" id="{16EA7105-9316-E143-B3B1-7A5542B8E345}"/>
              </a:ext>
            </a:extLst>
          </p:cNvPr>
          <p:cNvSpPr/>
          <p:nvPr/>
        </p:nvSpPr>
        <p:spPr>
          <a:xfrm rot="16200000">
            <a:off x="-3471584" y="3429549"/>
            <a:ext cx="7315202" cy="456101"/>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9" name="Rektangel 18">
            <a:extLst>
              <a:ext uri="{FF2B5EF4-FFF2-40B4-BE49-F238E27FC236}">
                <a16:creationId xmlns:a16="http://schemas.microsoft.com/office/drawing/2014/main" id="{66C90A7A-7F95-DD49-9C14-36581EF86580}"/>
              </a:ext>
            </a:extLst>
          </p:cNvPr>
          <p:cNvSpPr/>
          <p:nvPr/>
        </p:nvSpPr>
        <p:spPr>
          <a:xfrm rot="10800000">
            <a:off x="1778094" y="4532379"/>
            <a:ext cx="1170412" cy="373435"/>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0" name="Rektangel 19">
            <a:extLst>
              <a:ext uri="{FF2B5EF4-FFF2-40B4-BE49-F238E27FC236}">
                <a16:creationId xmlns:a16="http://schemas.microsoft.com/office/drawing/2014/main" id="{79B724AB-17C7-CA43-8ACE-C77F9A78F44B}"/>
              </a:ext>
            </a:extLst>
          </p:cNvPr>
          <p:cNvSpPr/>
          <p:nvPr/>
        </p:nvSpPr>
        <p:spPr>
          <a:xfrm>
            <a:off x="1729239" y="4501715"/>
            <a:ext cx="1219267" cy="459365"/>
          </a:xfrm>
          <a:prstGeom prst="rect">
            <a:avLst/>
          </a:prstGeom>
        </p:spPr>
        <p:txBody>
          <a:bodyPr spcFirstLastPara="0" lIns="95250" tIns="95250" rIns="95250" bIns="0" anchor="t"/>
          <a:lstStyle/>
          <a:p>
            <a:pPr hangingPunct="0">
              <a:lnSpc>
                <a:spcPct val="83333"/>
              </a:lnSpc>
              <a:spcBef>
                <a:spcPct val="6667"/>
              </a:spcBef>
            </a:pPr>
            <a:r>
              <a:rPr lang="sv-SE" sz="2500" b="1" dirty="0">
                <a:solidFill>
                  <a:srgbClr val="1E1E1E"/>
                </a:solidFill>
                <a:latin typeface="Arial Narrow" panose="020B0604020202020204" pitchFamily="34" charset="0"/>
                <a:cs typeface="Arial Narrow" panose="020B0604020202020204" pitchFamily="34" charset="0"/>
              </a:rPr>
              <a:t>E-</a:t>
            </a:r>
            <a:r>
              <a:rPr lang="sv-SE" sz="2500" b="1" dirty="0" err="1">
                <a:solidFill>
                  <a:srgbClr val="1E1E1E"/>
                </a:solidFill>
                <a:latin typeface="Arial Narrow" panose="020B0604020202020204" pitchFamily="34" charset="0"/>
                <a:cs typeface="Arial Narrow" panose="020B0604020202020204" pitchFamily="34" charset="0"/>
              </a:rPr>
              <a:t>waste</a:t>
            </a:r>
            <a:endParaRPr lang="sv-SE" sz="2500" b="1" dirty="0">
              <a:solidFill>
                <a:srgbClr val="1E1E1E"/>
              </a:solidFill>
              <a:latin typeface="Arial Narrow" panose="020B0604020202020204" pitchFamily="34" charset="0"/>
              <a:cs typeface="Arial Narrow" panose="020B0604020202020204" pitchFamily="34" charset="0"/>
            </a:endParaRP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21" name="Rektangel 20">
            <a:extLst>
              <a:ext uri="{FF2B5EF4-FFF2-40B4-BE49-F238E27FC236}">
                <a16:creationId xmlns:a16="http://schemas.microsoft.com/office/drawing/2014/main" id="{BA0185F0-4F42-7142-B8F5-5BF762B3975C}"/>
              </a:ext>
            </a:extLst>
          </p:cNvPr>
          <p:cNvSpPr/>
          <p:nvPr/>
        </p:nvSpPr>
        <p:spPr>
          <a:xfrm rot="10800000">
            <a:off x="2653116" y="5460762"/>
            <a:ext cx="2742156" cy="37195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22" name="Rektangel 21">
            <a:extLst>
              <a:ext uri="{FF2B5EF4-FFF2-40B4-BE49-F238E27FC236}">
                <a16:creationId xmlns:a16="http://schemas.microsoft.com/office/drawing/2014/main" id="{BDE2A2B8-1E45-784E-8FB1-F6ED337B687C}"/>
              </a:ext>
            </a:extLst>
          </p:cNvPr>
          <p:cNvSpPr/>
          <p:nvPr/>
        </p:nvSpPr>
        <p:spPr>
          <a:xfrm rot="10800000">
            <a:off x="1219103" y="3426771"/>
            <a:ext cx="2065293" cy="37195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4" name="Rektangel 23">
            <a:extLst>
              <a:ext uri="{FF2B5EF4-FFF2-40B4-BE49-F238E27FC236}">
                <a16:creationId xmlns:a16="http://schemas.microsoft.com/office/drawing/2014/main" id="{676A2E07-1708-2841-B891-9EC0D1A25332}"/>
              </a:ext>
            </a:extLst>
          </p:cNvPr>
          <p:cNvSpPr/>
          <p:nvPr/>
        </p:nvSpPr>
        <p:spPr>
          <a:xfrm rot="10800000">
            <a:off x="6908704" y="4713944"/>
            <a:ext cx="1716951" cy="371959"/>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25" name="Rektangel 24">
            <a:extLst>
              <a:ext uri="{FF2B5EF4-FFF2-40B4-BE49-F238E27FC236}">
                <a16:creationId xmlns:a16="http://schemas.microsoft.com/office/drawing/2014/main" id="{446AE307-98A7-4A48-A3E5-F04AF2FA9BFF}"/>
              </a:ext>
            </a:extLst>
          </p:cNvPr>
          <p:cNvSpPr/>
          <p:nvPr/>
        </p:nvSpPr>
        <p:spPr>
          <a:xfrm>
            <a:off x="1224530" y="3370031"/>
            <a:ext cx="2065294" cy="459365"/>
          </a:xfrm>
          <a:prstGeom prst="rect">
            <a:avLst/>
          </a:prstGeom>
        </p:spPr>
        <p:txBody>
          <a:bodyPr spcFirstLastPara="0" lIns="95250" tIns="95250" rIns="95250" bIns="0" anchor="t"/>
          <a:lstStyle/>
          <a:p>
            <a:pPr hangingPunct="0">
              <a:lnSpc>
                <a:spcPct val="83333"/>
              </a:lnSpc>
              <a:spcBef>
                <a:spcPct val="6667"/>
              </a:spcBef>
            </a:pPr>
            <a:r>
              <a:rPr lang="sv-SE" sz="2500" b="1" dirty="0">
                <a:solidFill>
                  <a:srgbClr val="1E1E1E"/>
                </a:solidFill>
                <a:latin typeface="Arial Narrow" panose="020B0604020202020204" pitchFamily="34" charset="0"/>
                <a:cs typeface="Arial Narrow" panose="020B0604020202020204" pitchFamily="34" charset="0"/>
              </a:rPr>
              <a:t>Greenwashing</a:t>
            </a: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26" name="Rektangel 25">
            <a:extLst>
              <a:ext uri="{FF2B5EF4-FFF2-40B4-BE49-F238E27FC236}">
                <a16:creationId xmlns:a16="http://schemas.microsoft.com/office/drawing/2014/main" id="{730879E4-BC98-B643-AA8C-12F0F8F5A77C}"/>
              </a:ext>
            </a:extLst>
          </p:cNvPr>
          <p:cNvSpPr/>
          <p:nvPr/>
        </p:nvSpPr>
        <p:spPr>
          <a:xfrm>
            <a:off x="2621472" y="5410509"/>
            <a:ext cx="2998770" cy="459365"/>
          </a:xfrm>
          <a:prstGeom prst="rect">
            <a:avLst/>
          </a:prstGeom>
        </p:spPr>
        <p:txBody>
          <a:bodyPr spcFirstLastPara="0" lIns="95250" tIns="95250" rIns="95250" bIns="0" anchor="t"/>
          <a:lstStyle/>
          <a:p>
            <a:pPr hangingPunct="0">
              <a:lnSpc>
                <a:spcPct val="83333"/>
              </a:lnSpc>
              <a:spcBef>
                <a:spcPct val="6667"/>
              </a:spcBef>
            </a:pPr>
            <a:r>
              <a:rPr lang="sv-SE" sz="2500" b="1" dirty="0">
                <a:solidFill>
                  <a:srgbClr val="1E1E1E"/>
                </a:solidFill>
                <a:latin typeface="Arial Narrow" panose="020B0604020202020204" pitchFamily="34" charset="0"/>
                <a:cs typeface="Arial Narrow" panose="020B0604020202020204" pitchFamily="34" charset="0"/>
              </a:rPr>
              <a:t>Ekologiskt fotavtryck</a:t>
            </a: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27" name="Rektangel 26">
            <a:extLst>
              <a:ext uri="{FF2B5EF4-FFF2-40B4-BE49-F238E27FC236}">
                <a16:creationId xmlns:a16="http://schemas.microsoft.com/office/drawing/2014/main" id="{4ED3D99C-8344-9443-A568-3C66257447D8}"/>
              </a:ext>
            </a:extLst>
          </p:cNvPr>
          <p:cNvSpPr/>
          <p:nvPr/>
        </p:nvSpPr>
        <p:spPr>
          <a:xfrm>
            <a:off x="6857905" y="4658383"/>
            <a:ext cx="2065294" cy="459365"/>
          </a:xfrm>
          <a:prstGeom prst="rect">
            <a:avLst/>
          </a:prstGeom>
        </p:spPr>
        <p:txBody>
          <a:bodyPr spcFirstLastPara="0" lIns="95250" tIns="95250" rIns="95250" bIns="0" anchor="t"/>
          <a:lstStyle/>
          <a:p>
            <a:pPr hangingPunct="0">
              <a:lnSpc>
                <a:spcPct val="83333"/>
              </a:lnSpc>
              <a:spcBef>
                <a:spcPct val="6667"/>
              </a:spcBef>
            </a:pPr>
            <a:r>
              <a:rPr lang="sv-SE" sz="2500" b="1" dirty="0">
                <a:solidFill>
                  <a:srgbClr val="1E1E1E"/>
                </a:solidFill>
                <a:latin typeface="Arial Narrow" panose="020B0604020202020204" pitchFamily="34" charset="0"/>
                <a:cs typeface="Arial Narrow" panose="020B0604020202020204" pitchFamily="34" charset="0"/>
              </a:rPr>
              <a:t>Slow fashion</a:t>
            </a: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30" name="Rektangel 29">
            <a:extLst>
              <a:ext uri="{FF2B5EF4-FFF2-40B4-BE49-F238E27FC236}">
                <a16:creationId xmlns:a16="http://schemas.microsoft.com/office/drawing/2014/main" id="{B54131F1-0C51-4E43-B5A5-4DB3ED167357}"/>
              </a:ext>
            </a:extLst>
          </p:cNvPr>
          <p:cNvSpPr/>
          <p:nvPr/>
        </p:nvSpPr>
        <p:spPr>
          <a:xfrm rot="10800000">
            <a:off x="9544531" y="4349511"/>
            <a:ext cx="2065294" cy="412550"/>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32" name="Rektangel 31">
            <a:extLst>
              <a:ext uri="{FF2B5EF4-FFF2-40B4-BE49-F238E27FC236}">
                <a16:creationId xmlns:a16="http://schemas.microsoft.com/office/drawing/2014/main" id="{C7C2D6AC-03E4-D940-A991-C222AEE0A9C8}"/>
              </a:ext>
            </a:extLst>
          </p:cNvPr>
          <p:cNvSpPr/>
          <p:nvPr/>
        </p:nvSpPr>
        <p:spPr>
          <a:xfrm rot="10800000">
            <a:off x="7188750" y="5837304"/>
            <a:ext cx="2334525" cy="415662"/>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34" name="Rektangel 33">
            <a:extLst>
              <a:ext uri="{FF2B5EF4-FFF2-40B4-BE49-F238E27FC236}">
                <a16:creationId xmlns:a16="http://schemas.microsoft.com/office/drawing/2014/main" id="{2B364BC1-94F9-364B-B090-B6FBED707EA3}"/>
              </a:ext>
            </a:extLst>
          </p:cNvPr>
          <p:cNvSpPr/>
          <p:nvPr/>
        </p:nvSpPr>
        <p:spPr>
          <a:xfrm>
            <a:off x="7226939" y="5815789"/>
            <a:ext cx="2334525" cy="459365"/>
          </a:xfrm>
          <a:prstGeom prst="rect">
            <a:avLst/>
          </a:prstGeom>
        </p:spPr>
        <p:txBody>
          <a:bodyPr spcFirstLastPara="0" lIns="95250" tIns="95250" rIns="95250" bIns="0" anchor="t"/>
          <a:lstStyle/>
          <a:p>
            <a:pPr hangingPunct="0">
              <a:lnSpc>
                <a:spcPct val="83333"/>
              </a:lnSpc>
              <a:spcBef>
                <a:spcPct val="6667"/>
              </a:spcBef>
            </a:pPr>
            <a:r>
              <a:rPr lang="sv-SE" sz="2500" b="1" dirty="0">
                <a:solidFill>
                  <a:srgbClr val="1E1E1E"/>
                </a:solidFill>
                <a:latin typeface="Arial Narrow" panose="020B0604020202020204" pitchFamily="34" charset="0"/>
                <a:cs typeface="Arial Narrow" panose="020B0604020202020204" pitchFamily="34" charset="0"/>
              </a:rPr>
              <a:t>Cirkulär ekonomi</a:t>
            </a: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35" name="Rektangel 34">
            <a:extLst>
              <a:ext uri="{FF2B5EF4-FFF2-40B4-BE49-F238E27FC236}">
                <a16:creationId xmlns:a16="http://schemas.microsoft.com/office/drawing/2014/main" id="{BF1C256A-4069-4948-B6FC-CF3D14EB816F}"/>
              </a:ext>
            </a:extLst>
          </p:cNvPr>
          <p:cNvSpPr/>
          <p:nvPr/>
        </p:nvSpPr>
        <p:spPr>
          <a:xfrm>
            <a:off x="9523275" y="4302696"/>
            <a:ext cx="2334524" cy="459365"/>
          </a:xfrm>
          <a:prstGeom prst="rect">
            <a:avLst/>
          </a:prstGeom>
        </p:spPr>
        <p:txBody>
          <a:bodyPr spcFirstLastPara="0" lIns="95250" tIns="95250" rIns="95250" bIns="0" anchor="t"/>
          <a:lstStyle/>
          <a:p>
            <a:pPr hangingPunct="0">
              <a:lnSpc>
                <a:spcPct val="83333"/>
              </a:lnSpc>
              <a:spcBef>
                <a:spcPct val="6667"/>
              </a:spcBef>
            </a:pPr>
            <a:r>
              <a:rPr lang="sv-SE" sz="2500" b="1" dirty="0" err="1">
                <a:solidFill>
                  <a:srgbClr val="1E1E1E"/>
                </a:solidFill>
                <a:latin typeface="Arial Narrow" panose="020B0604020202020204" pitchFamily="34" charset="0"/>
                <a:cs typeface="Arial Narrow" panose="020B0604020202020204" pitchFamily="34" charset="0"/>
              </a:rPr>
              <a:t>Spillover</a:t>
            </a:r>
            <a:r>
              <a:rPr lang="sv-SE" sz="2500" b="1" dirty="0">
                <a:solidFill>
                  <a:srgbClr val="1E1E1E"/>
                </a:solidFill>
                <a:latin typeface="Arial Narrow" panose="020B0604020202020204" pitchFamily="34" charset="0"/>
                <a:cs typeface="Arial Narrow" panose="020B0604020202020204" pitchFamily="34" charset="0"/>
              </a:rPr>
              <a:t>-effekt</a:t>
            </a: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37" name="Rektangel 36">
            <a:extLst>
              <a:ext uri="{FF2B5EF4-FFF2-40B4-BE49-F238E27FC236}">
                <a16:creationId xmlns:a16="http://schemas.microsoft.com/office/drawing/2014/main" id="{8F3A28DD-905B-4C43-9FC8-1B3FACE63B7B}"/>
              </a:ext>
            </a:extLst>
          </p:cNvPr>
          <p:cNvSpPr/>
          <p:nvPr/>
        </p:nvSpPr>
        <p:spPr>
          <a:xfrm rot="10800000">
            <a:off x="7750246" y="3034513"/>
            <a:ext cx="2372232" cy="397106"/>
          </a:xfrm>
          <a:prstGeom prst="rect">
            <a:avLst/>
          </a:prstGeom>
          <a:solidFill>
            <a:srgbClr val="FBD34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dirty="0"/>
          </a:p>
        </p:txBody>
      </p:sp>
      <p:sp>
        <p:nvSpPr>
          <p:cNvPr id="38" name="Rektangel 37">
            <a:extLst>
              <a:ext uri="{FF2B5EF4-FFF2-40B4-BE49-F238E27FC236}">
                <a16:creationId xmlns:a16="http://schemas.microsoft.com/office/drawing/2014/main" id="{5035AF80-FE84-B441-9F24-716E6480F53D}"/>
              </a:ext>
            </a:extLst>
          </p:cNvPr>
          <p:cNvSpPr/>
          <p:nvPr/>
        </p:nvSpPr>
        <p:spPr>
          <a:xfrm>
            <a:off x="7767179" y="3004877"/>
            <a:ext cx="2334524" cy="459365"/>
          </a:xfrm>
          <a:prstGeom prst="rect">
            <a:avLst/>
          </a:prstGeom>
        </p:spPr>
        <p:txBody>
          <a:bodyPr spcFirstLastPara="0" lIns="95250" tIns="95250" rIns="95250" bIns="0" anchor="t"/>
          <a:lstStyle/>
          <a:p>
            <a:pPr hangingPunct="0">
              <a:lnSpc>
                <a:spcPct val="83333"/>
              </a:lnSpc>
              <a:spcBef>
                <a:spcPct val="6667"/>
              </a:spcBef>
            </a:pPr>
            <a:r>
              <a:rPr lang="sv-SE" sz="2500" b="1" dirty="0">
                <a:solidFill>
                  <a:srgbClr val="1E1E1E"/>
                </a:solidFill>
                <a:latin typeface="Arial Narrow" panose="020B0604020202020204" pitchFamily="34" charset="0"/>
                <a:cs typeface="Arial Narrow" panose="020B0604020202020204" pitchFamily="34" charset="0"/>
              </a:rPr>
              <a:t>Konfliktmineraler</a:t>
            </a:r>
          </a:p>
          <a:p>
            <a:pPr algn="l" hangingPunct="0">
              <a:lnSpc>
                <a:spcPct val="83333"/>
              </a:lnSpc>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Tree>
    <p:extLst>
      <p:ext uri="{BB962C8B-B14F-4D97-AF65-F5344CB8AC3E}">
        <p14:creationId xmlns:p14="http://schemas.microsoft.com/office/powerpoint/2010/main" val="34305677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05F7A51C-08D6-7242-BEC1-1FA3D750DB99}"/>
              </a:ext>
            </a:extLst>
          </p:cNvPr>
          <p:cNvSpPr/>
          <p:nvPr/>
        </p:nvSpPr>
        <p:spPr>
          <a:xfrm>
            <a:off x="176374" y="201478"/>
            <a:ext cx="12656224" cy="6943240"/>
          </a:xfrm>
          <a:prstGeom prst="rect">
            <a:avLst/>
          </a:prstGeom>
          <a:noFill/>
          <a:ln w="361950">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903F2569-39B2-A54E-B82C-2A17D6C1696D}"/>
              </a:ext>
            </a:extLst>
          </p:cNvPr>
          <p:cNvSpPr/>
          <p:nvPr/>
        </p:nvSpPr>
        <p:spPr>
          <a:xfrm>
            <a:off x="945062" y="960838"/>
            <a:ext cx="3402651" cy="666483"/>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sp>
        <p:nvSpPr>
          <p:cNvPr id="12" name="Rektangel 11">
            <a:extLst>
              <a:ext uri="{FF2B5EF4-FFF2-40B4-BE49-F238E27FC236}">
                <a16:creationId xmlns:a16="http://schemas.microsoft.com/office/drawing/2014/main" id="{D07A833D-7B6A-5B49-8FCA-A4EE25299AFA}"/>
              </a:ext>
            </a:extLst>
          </p:cNvPr>
          <p:cNvSpPr/>
          <p:nvPr/>
        </p:nvSpPr>
        <p:spPr>
          <a:xfrm>
            <a:off x="914447" y="837747"/>
            <a:ext cx="3692059" cy="876300"/>
          </a:xfrm>
          <a:prstGeom prst="rect">
            <a:avLst/>
          </a:prstGeom>
        </p:spPr>
        <p:txBody>
          <a:bodyPr spcFirstLastPara="0" lIns="95250" tIns="95250" rIns="95250" bIns="0" anchor="t"/>
          <a:lstStyle/>
          <a:p>
            <a:pPr algn="l" hangingPunct="0">
              <a:lnSpc>
                <a:spcPct val="100000"/>
              </a:lnSpc>
            </a:pPr>
            <a:r>
              <a:rPr lang="sv-SE" sz="4500" b="1" dirty="0">
                <a:solidFill>
                  <a:schemeClr val="bg1"/>
                </a:solidFill>
                <a:latin typeface="Arial Narrow" panose="020B0604020202020204" pitchFamily="34" charset="0"/>
                <a:cs typeface="Arial Narrow" panose="020B0604020202020204" pitchFamily="34" charset="0"/>
              </a:rPr>
              <a:t>AGENDA 2030</a:t>
            </a:r>
            <a:endParaRPr sz="4500" b="1" dirty="0">
              <a:solidFill>
                <a:schemeClr val="bg1"/>
              </a:solidFill>
              <a:latin typeface="Arial Narrow" panose="020B0604020202020204" pitchFamily="34" charset="0"/>
              <a:cs typeface="Arial Narrow" panose="020B0604020202020204" pitchFamily="34" charset="0"/>
            </a:endParaRPr>
          </a:p>
        </p:txBody>
      </p:sp>
      <p:sp>
        <p:nvSpPr>
          <p:cNvPr id="15" name="Rektangel 14">
            <a:extLst>
              <a:ext uri="{FF2B5EF4-FFF2-40B4-BE49-F238E27FC236}">
                <a16:creationId xmlns:a16="http://schemas.microsoft.com/office/drawing/2014/main" id="{422A8296-38F8-2D45-B970-FF5A143CF9D7}"/>
              </a:ext>
            </a:extLst>
          </p:cNvPr>
          <p:cNvSpPr/>
          <p:nvPr/>
        </p:nvSpPr>
        <p:spPr>
          <a:xfrm>
            <a:off x="945061" y="2062694"/>
            <a:ext cx="7957399" cy="2992385"/>
          </a:xfrm>
          <a:prstGeom prst="rect">
            <a:avLst/>
          </a:prstGeom>
        </p:spPr>
        <p:txBody>
          <a:bodyPr spcFirstLastPara="0" lIns="95250" tIns="95250" rIns="95250" bIns="0" anchor="t"/>
          <a:lstStyle/>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År 2015 kom världens länder överens om 17 globala mål för hållbar utveckling. </a:t>
            </a:r>
            <a:br>
              <a:rPr lang="sv-SE" sz="2000" dirty="0">
                <a:solidFill>
                  <a:srgbClr val="1E1E1E"/>
                </a:solidFill>
                <a:latin typeface="Arial Narrow" panose="020B0604020202020204" pitchFamily="34" charset="0"/>
                <a:cs typeface="Arial Narrow" panose="020B0604020202020204" pitchFamily="34" charset="0"/>
              </a:rPr>
            </a:b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Målen sammanfattas i Agenda 2030 och är de mest ambitiösa målen för </a:t>
            </a: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hållbar utveckling som FN:s generalförsamling har antagit.</a:t>
            </a:r>
            <a:br>
              <a:rPr lang="sv-SE" sz="2000" dirty="0">
                <a:solidFill>
                  <a:srgbClr val="1E1E1E"/>
                </a:solidFill>
                <a:latin typeface="Arial Narrow" panose="020B0604020202020204" pitchFamily="34" charset="0"/>
                <a:cs typeface="Arial Narrow" panose="020B0604020202020204" pitchFamily="34" charset="0"/>
              </a:rPr>
            </a:br>
            <a:br>
              <a:rPr lang="sv-SE" sz="2000" dirty="0">
                <a:solidFill>
                  <a:srgbClr val="1E1E1E"/>
                </a:solidFill>
                <a:latin typeface="Arial Narrow" panose="020B0604020202020204" pitchFamily="34" charset="0"/>
                <a:cs typeface="Arial Narrow" panose="020B0604020202020204" pitchFamily="34" charset="0"/>
              </a:rPr>
            </a:br>
            <a:r>
              <a:rPr lang="sv-SE" sz="2000" dirty="0">
                <a:solidFill>
                  <a:srgbClr val="1E1E1E"/>
                </a:solidFill>
                <a:latin typeface="Arial Narrow" panose="020B0604020202020204" pitchFamily="34" charset="0"/>
                <a:cs typeface="Arial Narrow" panose="020B0604020202020204" pitchFamily="34" charset="0"/>
              </a:rPr>
              <a:t>Agenda 2030 slår fast att länderna tillsammans ska arbeta för att bland annat:</a:t>
            </a:r>
            <a:br>
              <a:rPr lang="sv-SE" sz="2000" dirty="0">
                <a:solidFill>
                  <a:srgbClr val="1E1E1E"/>
                </a:solidFill>
                <a:latin typeface="Arial Narrow" panose="020B0604020202020204" pitchFamily="34" charset="0"/>
                <a:cs typeface="Arial Narrow" panose="020B0604020202020204" pitchFamily="34" charset="0"/>
              </a:rPr>
            </a:br>
            <a:endParaRPr lang="sv-SE" sz="2000" dirty="0">
              <a:solidFill>
                <a:srgbClr val="1E1E1E"/>
              </a:solidFill>
              <a:latin typeface="Arial Narrow" panose="020B0604020202020204" pitchFamily="34" charset="0"/>
              <a:cs typeface="Arial Narrow" panose="020B0604020202020204" pitchFamily="34" charset="0"/>
            </a:endParaRP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 Avskaffa fattigdom</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 Minska ojämlikheter och orättvisor i världen</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 Främja fred och rättvisa</a:t>
            </a:r>
          </a:p>
          <a:p>
            <a:pPr hangingPunct="0">
              <a:lnSpc>
                <a:spcPct val="83333"/>
              </a:lnSpc>
              <a:spcBef>
                <a:spcPct val="6667"/>
              </a:spcBef>
            </a:pPr>
            <a:r>
              <a:rPr lang="sv-SE" sz="2000" dirty="0">
                <a:solidFill>
                  <a:srgbClr val="1E1E1E"/>
                </a:solidFill>
                <a:latin typeface="Arial Narrow" panose="020B0604020202020204" pitchFamily="34" charset="0"/>
                <a:cs typeface="Arial Narrow" panose="020B0604020202020204" pitchFamily="34" charset="0"/>
              </a:rPr>
              <a:t>• Lösa klimatkrisen</a:t>
            </a:r>
          </a:p>
          <a:p>
            <a:pPr hangingPunct="0">
              <a:lnSpc>
                <a:spcPct val="83333"/>
              </a:lnSpc>
              <a:spcBef>
                <a:spcPct val="6667"/>
              </a:spcBef>
            </a:pPr>
            <a:endParaRPr lang="sv-SE" sz="2250" dirty="0">
              <a:solidFill>
                <a:srgbClr val="1E1E1E"/>
              </a:solidFill>
              <a:latin typeface="Trade Gothic LT Std Cn"/>
              <a:cs typeface="Trade Gothic LT Std Cn"/>
            </a:endParaRPr>
          </a:p>
          <a:p>
            <a:pPr algn="l" hangingPunct="0">
              <a:lnSpc>
                <a:spcPct val="83333"/>
              </a:lnSpc>
            </a:pPr>
            <a:endParaRPr sz="2250" dirty="0">
              <a:solidFill>
                <a:srgbClr val="1E1E1E"/>
              </a:solidFill>
              <a:latin typeface="Trade Gothic LT Std Cn"/>
              <a:ea typeface="+mn-ea"/>
              <a:cs typeface="Trade Gothic LT Std Cn"/>
            </a:endParaRPr>
          </a:p>
        </p:txBody>
      </p:sp>
      <p:sp>
        <p:nvSpPr>
          <p:cNvPr id="23" name="Rektangel 22">
            <a:extLst>
              <a:ext uri="{FF2B5EF4-FFF2-40B4-BE49-F238E27FC236}">
                <a16:creationId xmlns:a16="http://schemas.microsoft.com/office/drawing/2014/main" id="{16EA7105-9316-E143-B3B1-7A5542B8E345}"/>
              </a:ext>
            </a:extLst>
          </p:cNvPr>
          <p:cNvSpPr/>
          <p:nvPr/>
        </p:nvSpPr>
        <p:spPr>
          <a:xfrm rot="16200000">
            <a:off x="-3471584" y="3429549"/>
            <a:ext cx="7315202" cy="456101"/>
          </a:xfrm>
          <a:prstGeom prst="rect">
            <a:avLst/>
          </a:prstGeom>
          <a:solidFill>
            <a:srgbClr val="E98AC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sv-SE"/>
          </a:p>
        </p:txBody>
      </p:sp>
      <p:pic>
        <p:nvPicPr>
          <p:cNvPr id="3" name="Bildobjekt 2">
            <a:extLst>
              <a:ext uri="{FF2B5EF4-FFF2-40B4-BE49-F238E27FC236}">
                <a16:creationId xmlns:a16="http://schemas.microsoft.com/office/drawing/2014/main" id="{DC8F0040-0BD3-1649-9642-3E170BAB2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9880" y="2588962"/>
            <a:ext cx="2044576" cy="2353920"/>
          </a:xfrm>
          <a:prstGeom prst="rect">
            <a:avLst/>
          </a:prstGeom>
        </p:spPr>
      </p:pic>
    </p:spTree>
    <p:extLst>
      <p:ext uri="{BB962C8B-B14F-4D97-AF65-F5344CB8AC3E}">
        <p14:creationId xmlns:p14="http://schemas.microsoft.com/office/powerpoint/2010/main" val="21728788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BB676EF3F648048B5AEBE0ADE532136" ma:contentTypeVersion="16" ma:contentTypeDescription="Skapa ett nytt dokument." ma:contentTypeScope="" ma:versionID="9299f0f800661c1157b46c252b863df9">
  <xsd:schema xmlns:xsd="http://www.w3.org/2001/XMLSchema" xmlns:xs="http://www.w3.org/2001/XMLSchema" xmlns:p="http://schemas.microsoft.com/office/2006/metadata/properties" xmlns:ns2="82dfba9f-d56b-4d04-9cec-3defe54c261c" xmlns:ns3="58a07ec1-7550-483a-8849-b3bffa39a5f1" targetNamespace="http://schemas.microsoft.com/office/2006/metadata/properties" ma:root="true" ma:fieldsID="df6be5fb325db8fcfb3c3c401d311262" ns2:_="" ns3:_="">
    <xsd:import namespace="82dfba9f-d56b-4d04-9cec-3defe54c261c"/>
    <xsd:import namespace="58a07ec1-7550-483a-8849-b3bffa39a5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dfba9f-d56b-4d04-9cec-3defe54c26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8e9d6d3b-f061-4d65-9722-fbffa804ec7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8a07ec1-7550-483a-8849-b3bffa39a5f1" elementFormDefault="qualified">
    <xsd:import namespace="http://schemas.microsoft.com/office/2006/documentManagement/types"/>
    <xsd:import namespace="http://schemas.microsoft.com/office/infopath/2007/PartnerControls"/>
    <xsd:element name="SharedWithUsers" ma:index="16"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6d0649d7-c601-4745-a62f-0748319ac7c5}" ma:internalName="TaxCatchAll" ma:showField="CatchAllData" ma:web="58a07ec1-7550-483a-8849-b3bffa39a5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dfba9f-d56b-4d04-9cec-3defe54c261c">
      <Terms xmlns="http://schemas.microsoft.com/office/infopath/2007/PartnerControls"/>
    </lcf76f155ced4ddcb4097134ff3c332f>
    <TaxCatchAll xmlns="58a07ec1-7550-483a-8849-b3bffa39a5f1" xsi:nil="true"/>
  </documentManagement>
</p:properties>
</file>

<file path=customXml/itemProps1.xml><?xml version="1.0" encoding="utf-8"?>
<ds:datastoreItem xmlns:ds="http://schemas.openxmlformats.org/officeDocument/2006/customXml" ds:itemID="{DC7CE135-5438-493C-9912-476D8A4F0BDA}">
  <ds:schemaRefs>
    <ds:schemaRef ds:uri="http://schemas.microsoft.com/sharepoint/v3/contenttype/forms"/>
  </ds:schemaRefs>
</ds:datastoreItem>
</file>

<file path=customXml/itemProps2.xml><?xml version="1.0" encoding="utf-8"?>
<ds:datastoreItem xmlns:ds="http://schemas.openxmlformats.org/officeDocument/2006/customXml" ds:itemID="{3A95667B-1068-4D18-8AD5-14893F9E0A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dfba9f-d56b-4d04-9cec-3defe54c261c"/>
    <ds:schemaRef ds:uri="58a07ec1-7550-483a-8849-b3bffa39a5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C91B1A-758E-4C06-B9E0-0E8F9A5BBD64}">
  <ds:schemaRefs>
    <ds:schemaRef ds:uri="http://schemas.microsoft.com/office/2006/metadata/properties"/>
    <ds:schemaRef ds:uri="http://schemas.microsoft.com/office/infopath/2007/PartnerControls"/>
    <ds:schemaRef ds:uri="82dfba9f-d56b-4d04-9cec-3defe54c261c"/>
    <ds:schemaRef ds:uri="58a07ec1-7550-483a-8849-b3bffa39a5f1"/>
  </ds:schemaRefs>
</ds:datastoreItem>
</file>

<file path=docProps/app.xml><?xml version="1.0" encoding="utf-8"?>
<Properties xmlns="http://schemas.openxmlformats.org/officeDocument/2006/extended-properties" xmlns:vt="http://schemas.openxmlformats.org/officeDocument/2006/docPropsVTypes">
  <Template/>
  <TotalTime>0</TotalTime>
  <Words>1621</Words>
  <Application>Microsoft Office PowerPoint</Application>
  <PresentationFormat>Anpassad</PresentationFormat>
  <Paragraphs>214</Paragraphs>
  <Slides>27</Slides>
  <Notes>27</Notes>
  <HiddenSlides>0</HiddenSlides>
  <MMClips>2</MMClips>
  <ScaleCrop>false</ScaleCrop>
  <HeadingPairs>
    <vt:vector size="6" baseType="variant">
      <vt:variant>
        <vt:lpstr>Använt teckensnitt</vt:lpstr>
      </vt:variant>
      <vt:variant>
        <vt:i4>4</vt:i4>
      </vt:variant>
      <vt:variant>
        <vt:lpstr>Tema</vt:lpstr>
      </vt:variant>
      <vt:variant>
        <vt:i4>1</vt:i4>
      </vt:variant>
      <vt:variant>
        <vt:lpstr>Bildrubriker</vt:lpstr>
      </vt:variant>
      <vt:variant>
        <vt:i4>27</vt:i4>
      </vt:variant>
    </vt:vector>
  </HeadingPairs>
  <TitlesOfParts>
    <vt:vector size="32" baseType="lpstr">
      <vt:lpstr>Arial</vt:lpstr>
      <vt:lpstr>Calibri</vt:lpstr>
      <vt:lpstr>Arial Narrow</vt:lpstr>
      <vt:lpstr>Trade Gothic LT Std Cn</vt:lpstr>
      <vt:lpstr>Office Theme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Visme Presentation</dc:title>
  <dc:creator/>
  <cp:lastModifiedBy/>
  <cp:revision>7</cp:revision>
  <dcterms:created xsi:type="dcterms:W3CDTF">2021-11-17T14:40:35Z</dcterms:created>
  <dcterms:modified xsi:type="dcterms:W3CDTF">2023-03-28T07:07:39Z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0x0101006BB676EF3F648048B5AEBE0ADE532136</vt:lpwstr>
  </property>
  <property fmtid="{D5CDD505-2E9C-101B-9397-08002B2CF9AE}" pid="3" name="MediaServiceImageTags">
    <vt:lpwstr/>
  </property>
</Properties>
</file>