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4"/>
  </p:sldMasterIdLst>
  <p:notesMasterIdLst>
    <p:notesMasterId r:id="rId26"/>
  </p:notesMasterIdLst>
  <p:sldIdLst>
    <p:sldId id="256" r:id="rId5"/>
    <p:sldId id="384" r:id="rId6"/>
    <p:sldId id="414" r:id="rId7"/>
    <p:sldId id="354" r:id="rId8"/>
    <p:sldId id="412" r:id="rId9"/>
    <p:sldId id="387" r:id="rId10"/>
    <p:sldId id="388" r:id="rId11"/>
    <p:sldId id="415" r:id="rId12"/>
    <p:sldId id="391" r:id="rId13"/>
    <p:sldId id="416" r:id="rId14"/>
    <p:sldId id="393" r:id="rId15"/>
    <p:sldId id="398" r:id="rId16"/>
    <p:sldId id="397" r:id="rId17"/>
    <p:sldId id="403" r:id="rId18"/>
    <p:sldId id="404" r:id="rId19"/>
    <p:sldId id="344" r:id="rId20"/>
    <p:sldId id="407" r:id="rId21"/>
    <p:sldId id="408" r:id="rId22"/>
    <p:sldId id="400" r:id="rId23"/>
    <p:sldId id="413" r:id="rId24"/>
    <p:sldId id="399" r:id="rId25"/>
  </p:sldIdLst>
  <p:sldSz cx="13011150" cy="7315200"/>
  <p:notesSz cx="6858000" cy="9144000"/>
  <p:embeddedFontLst>
    <p:embeddedFont>
      <p:font typeface="Arial Narrow" panose="020B0606020202030204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Trade Gothic LT Std Cn" panose="00000506000000000000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amnlöst avsnitt" id="{5FA11941-EB09-43F8-9D50-15D6889FEA17}">
          <p14:sldIdLst>
            <p14:sldId id="256"/>
            <p14:sldId id="384"/>
            <p14:sldId id="414"/>
            <p14:sldId id="354"/>
            <p14:sldId id="412"/>
            <p14:sldId id="387"/>
            <p14:sldId id="388"/>
            <p14:sldId id="415"/>
            <p14:sldId id="391"/>
            <p14:sldId id="416"/>
            <p14:sldId id="393"/>
            <p14:sldId id="398"/>
            <p14:sldId id="397"/>
            <p14:sldId id="403"/>
            <p14:sldId id="404"/>
            <p14:sldId id="344"/>
            <p14:sldId id="407"/>
            <p14:sldId id="408"/>
            <p14:sldId id="400"/>
            <p14:sldId id="413"/>
            <p14:sldId id="39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Författare" initials="E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349"/>
    <a:srgbClr val="111528"/>
    <a:srgbClr val="296025"/>
    <a:srgbClr val="1E1E1E"/>
    <a:srgbClr val="2D4499"/>
    <a:srgbClr val="F4F4F4"/>
    <a:srgbClr val="E98A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03810E-8D9D-4556-80CB-7EE39DC82D59}" v="8" dt="2023-03-30T12:23:29.971"/>
  </p1510:revLst>
</p1510:revInfo>
</file>

<file path=ppt/tableStyles.xml><?xml version="1.0" encoding="utf-8"?>
<a:tblStyleLst xmlns:a="http://schemas.openxmlformats.org/drawingml/2006/main" def="{ECEABFD6-DEF5-4B08-A064-399E52D03A91}">
  <a:tblStyle styleId="{ECEABFD6-DEF5-4B08-A064-399E52D03A91}" styleName="Visme - Default">
    <a:wholeTbl>
      <a:tcTxStyle>
        <a:fontRef idx="minor">
          <a:prstClr val="black"/>
        </a:fontRef>
        <a:prstClr val="black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FFFFFF"/>
          </a:solidFill>
        </a:fill>
      </a:tcStyle>
    </a:wholeTbl>
    <a:band1H>
      <a:tcStyle>
        <a:tcBdr/>
      </a:tcStyle>
    </a:band1H>
    <a:band2H>
      <a:tcStyle>
        <a:tcBdr/>
        <a:fill>
          <a:solidFill>
            <a:srgbClr val="EAF3F3"/>
          </a:solidFill>
        </a:fill>
      </a:tcStyle>
    </a:band2H>
    <a:firstRow>
      <a:tcTxStyle>
        <a:fontRef idx="minor">
          <a:srgbClr val="FFFFFF"/>
        </a:fontRef>
        <a:srgbClr val="FFFFFF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4682B4"/>
          </a:solidFill>
        </a:fill>
      </a:tcStyle>
    </a:firstRow>
  </a:tblStyle>
  <a:tblStyle styleId="{250974F7-19B4-4E8B-8F88-A368280DB3C5}" styleName="Visme - Dark">
    <a:wholeTbl>
      <a:tcTxStyle>
        <a:fontRef idx="minor">
          <a:prstClr val="white"/>
        </a:fontRef>
        <a:prstClr val="white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34495E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34495E"/>
              </a:solidFill>
            </a:ln>
          </a:bottom>
          <a:insideH>
            <a:ln w="12700" cmpd="sng">
              <a:solidFill>
                <a:srgbClr val="34495E"/>
              </a:solidFill>
            </a:ln>
          </a:insideH>
          <a:insideV>
            <a:ln w="12700" cmpd="sng">
              <a:solidFill>
                <a:srgbClr val="34495E"/>
              </a:solidFill>
            </a:ln>
          </a:insideV>
        </a:tcBdr>
        <a:fill>
          <a:solidFill>
            <a:srgbClr val="34495E"/>
          </a:solidFill>
        </a:fill>
      </a:tcStyle>
    </a:wholeTbl>
    <a:firstRow>
      <a:tcTxStyle>
        <a:fontRef idx="minor">
          <a:srgbClr val="DDDD55"/>
        </a:fontRef>
        <a:srgbClr val="DDDD55"/>
      </a:tcTxStyle>
      <a:tcStyle>
        <a:tcBdr/>
      </a:tcStyle>
    </a:firstRow>
  </a:tblStyle>
  <a:tblStyle styleId="{D6B0A444-BE85-4B0B-AF8B-2701F9732221}" styleName="Visme - Light">
    <a:wholeTbl>
      <a:tcTxStyle>
        <a:fontRef idx="minor">
          <a:srgbClr val="818181"/>
        </a:fontRef>
        <a:srgbClr val="818181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DAE4EA"/>
          </a:solidFill>
        </a:fill>
      </a:tcStyle>
    </a:wholeTbl>
    <a:firstRow>
      <a:tcTxStyle b="on">
        <a:fontRef idx="minor">
          <a:srgbClr val="818181"/>
        </a:fontRef>
        <a:srgbClr val="818181"/>
      </a:tcTxStyle>
      <a:tcStyle>
        <a:tcBdr/>
      </a:tcStyle>
    </a:firstRow>
  </a:tblStyle>
  <a:tblStyle styleId="{D801C701-60A8-4CDB-9F91-86469C498BE4}" styleName="Visme - Dark with blue">
    <a:wholeTbl>
      <a:tcTxStyle>
        <a:fontRef idx="minor">
          <a:prstClr val="white"/>
        </a:fontRef>
        <a:prstClr val="white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717274"/>
          </a:solidFill>
        </a:fill>
      </a:tcStyle>
    </a:wholeTbl>
    <a:firstRow>
      <a:tcTxStyle b="on">
        <a:fontRef idx="minor">
          <a:srgbClr val="FFFFFF"/>
        </a:fontRef>
        <a:srgbClr val="FFFFFF"/>
      </a:tcTxStyle>
      <a:tcStyle>
        <a:tcBdr/>
        <a:fill>
          <a:solidFill>
            <a:srgbClr val="40A0F7"/>
          </a:solidFill>
        </a:fill>
      </a:tcStyle>
    </a:firstRow>
  </a:tblStyle>
  <a:tblStyle styleId="{CB79AEA9-4FA3-4525-A49E-7F1D2E6B107D}" styleName="Visme - Blue with Navy">
    <a:wholeTbl>
      <a:tcTxStyle>
        <a:fontRef idx="minor">
          <a:prstClr val="white"/>
        </a:fontRef>
        <a:prstClr val="white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3498DB"/>
          </a:solidFill>
        </a:fill>
      </a:tcStyle>
    </a:wholeTbl>
    <a:firstRow>
      <a:tcStyle>
        <a:tcBdr/>
        <a:fill>
          <a:solidFill>
            <a:srgbClr val="343F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93996"/>
  </p:normalViewPr>
  <p:slideViewPr>
    <p:cSldViewPr snapToGrid="0">
      <p:cViewPr varScale="1">
        <p:scale>
          <a:sx n="55" d="100"/>
          <a:sy n="55" d="100"/>
        </p:scale>
        <p:origin x="8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A429A-90FE-4F33-893D-5F2AADB556A3}" type="datetimeFigureOut">
              <a:rPr lang="en-US"/>
              <a:t>3/30/2023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8AFD9-D5DB-4A47-A4BE-251B4DF1413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71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654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82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498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35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00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056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Film om fabrikskollapsen Rana Plaza: </a:t>
            </a:r>
            <a:r>
              <a:rPr lang="sv-SE" dirty="0" err="1"/>
              <a:t>https</a:t>
            </a:r>
            <a:r>
              <a:rPr lang="sv-SE" dirty="0"/>
              <a:t>://</a:t>
            </a:r>
            <a:r>
              <a:rPr lang="sv-SE" dirty="0" err="1"/>
              <a:t>www.youtube.com</a:t>
            </a:r>
            <a:r>
              <a:rPr lang="sv-SE" dirty="0"/>
              <a:t>/</a:t>
            </a:r>
            <a:r>
              <a:rPr lang="sv-SE" dirty="0" err="1"/>
              <a:t>watch?v</a:t>
            </a:r>
            <a:r>
              <a:rPr lang="sv-SE" dirty="0"/>
              <a:t>=</a:t>
            </a:r>
            <a:r>
              <a:rPr lang="sv-SE" dirty="0" err="1"/>
              <a:t>hFzKeGqyvCU</a:t>
            </a:r>
            <a:endParaRPr lang="sv-SE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75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59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246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56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561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842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 dirty="0"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56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72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Film om textilindustrin: </a:t>
            </a:r>
            <a:r>
              <a:rPr lang="sv-SE" dirty="0" err="1"/>
              <a:t>https</a:t>
            </a:r>
            <a:r>
              <a:rPr lang="sv-SE" dirty="0"/>
              <a:t>://</a:t>
            </a:r>
            <a:r>
              <a:rPr lang="sv-SE" dirty="0" err="1"/>
              <a:t>www.youtube.com</a:t>
            </a:r>
            <a:r>
              <a:rPr lang="sv-SE" dirty="0"/>
              <a:t>/</a:t>
            </a:r>
            <a:r>
              <a:rPr lang="sv-SE" dirty="0" err="1"/>
              <a:t>watch?v</a:t>
            </a:r>
            <a:r>
              <a:rPr lang="sv-SE" dirty="0"/>
              <a:t>=2GzVDWgswQI&amp;list=PLrgvq-ymFLTz-yT6OcFl41VHN7LYhtSeo&amp;index=5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3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60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52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9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76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68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sv-SE" smtClean="0"/>
              <a:t>2023-03-30</a:t>
            </a:fld>
            <a:endParaRPr/>
          </a:p>
        </p:txBody>
      </p:sp>
      <p:sp>
        <p:nvSpPr>
          <p:cNvPr id="5" name="Bottom colontit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09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3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59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67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15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49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92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04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9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23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32436-246E-C341-8F9A-0B4F34C07184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0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FzKeGqyvCU?feature=oembed" TargetMode="Externa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GzVDWgswQI?feature=oembed" TargetMode="Externa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Title copy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nskande gymnasielever.jpg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266700" y="-95250"/>
            <a:ext cx="13620750" cy="7453313"/>
          </a:xfrm>
          <a:prstGeom prst="rect">
            <a:avLst/>
          </a:prstGeom>
        </p:spPr>
      </p:pic>
      <p:pic>
        <p:nvPicPr>
          <p:cNvPr id="3" name="Ung_Media_Sverige_logotyp_vit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934298" y="3448072"/>
            <a:ext cx="698785" cy="490423"/>
          </a:xfrm>
          <a:prstGeom prst="rect">
            <a:avLst/>
          </a:prstGeom>
        </p:spPr>
      </p:pic>
      <p:pic>
        <p:nvPicPr>
          <p:cNvPr id="4" name="FA_logo_vit_transparent bakgrund_stor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909990" y="3276622"/>
            <a:ext cx="808395" cy="813692"/>
          </a:xfrm>
          <a:prstGeom prst="rect">
            <a:avLst/>
          </a:prstGeom>
        </p:spPr>
      </p:pic>
      <p:pic>
        <p:nvPicPr>
          <p:cNvPr id="5" name="Med_stod_fran_Allmanna_Arvsfonden_gra_negativ.png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2929290" y="3524272"/>
            <a:ext cx="1353392" cy="325963"/>
          </a:xfrm>
          <a:prstGeom prst="rect">
            <a:avLst/>
          </a:prstGeom>
        </p:spPr>
      </p:pic>
      <p:pic>
        <p:nvPicPr>
          <p:cNvPr id="6" name="Logga_Vi handlar_Text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303455" y="831023"/>
            <a:ext cx="5310188" cy="24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natur&#10;&#10;Automatiskt genererad beskrivning">
            <a:extLst>
              <a:ext uri="{FF2B5EF4-FFF2-40B4-BE49-F238E27FC236}">
                <a16:creationId xmlns:a16="http://schemas.microsoft.com/office/drawing/2014/main" id="{FCB4B91C-85EA-0A42-9056-F040B6AD4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1" y="3892"/>
            <a:ext cx="13011150" cy="7314857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05F7A51C-08D6-7242-BEC1-1FA3D750DB99}"/>
              </a:ext>
            </a:extLst>
          </p:cNvPr>
          <p:cNvSpPr/>
          <p:nvPr/>
        </p:nvSpPr>
        <p:spPr>
          <a:xfrm>
            <a:off x="176374" y="201478"/>
            <a:ext cx="12656224" cy="6943240"/>
          </a:xfrm>
          <a:prstGeom prst="rect">
            <a:avLst/>
          </a:prstGeom>
          <a:noFill/>
          <a:ln w="36195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03F2569-39B2-A54E-B82C-2A17D6C1696D}"/>
              </a:ext>
            </a:extLst>
          </p:cNvPr>
          <p:cNvSpPr/>
          <p:nvPr/>
        </p:nvSpPr>
        <p:spPr>
          <a:xfrm>
            <a:off x="945062" y="960838"/>
            <a:ext cx="4345395" cy="6664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07A833D-7B6A-5B49-8FCA-A4EE25299AFA}"/>
              </a:ext>
            </a:extLst>
          </p:cNvPr>
          <p:cNvSpPr/>
          <p:nvPr/>
        </p:nvSpPr>
        <p:spPr>
          <a:xfrm>
            <a:off x="914447" y="866775"/>
            <a:ext cx="4376010" cy="8763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sv-SE" sz="45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HÖGRISKLÄNDER</a:t>
            </a:r>
            <a:endParaRPr sz="45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C33A5619-B9DC-484C-BBB6-4CFB49FD2F1E}"/>
              </a:ext>
            </a:extLst>
          </p:cNvPr>
          <p:cNvSpPr txBox="1"/>
          <p:nvPr/>
        </p:nvSpPr>
        <p:spPr>
          <a:xfrm>
            <a:off x="10483459" y="6973813"/>
            <a:ext cx="30333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</a:t>
            </a:r>
            <a:r>
              <a:rPr lang="sv-S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Kristof</a:t>
            </a:r>
            <a:r>
              <a:rPr lang="sv-S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Vadino/CCC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422A8296-38F8-2D45-B970-FF5A143CF9D7}"/>
              </a:ext>
            </a:extLst>
          </p:cNvPr>
          <p:cNvSpPr/>
          <p:nvPr/>
        </p:nvSpPr>
        <p:spPr>
          <a:xfrm>
            <a:off x="945062" y="2062694"/>
            <a:ext cx="5014867" cy="36195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000" b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Låga löner</a:t>
            </a:r>
            <a:b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Minimilön under fattigdomsgränser eller </a:t>
            </a:r>
            <a:b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arbetare som inte får betalt.</a:t>
            </a: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000" b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Mänskliga rättigheter kränks</a:t>
            </a:r>
            <a:b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Bland annat att organisationsfriheten kränks.</a:t>
            </a:r>
            <a:b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000" b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Miljöförstöring</a:t>
            </a:r>
            <a:b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Inga lagar för miljöhantering eller att lagar inte följs.</a:t>
            </a: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000" b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Korruption</a:t>
            </a:r>
            <a:b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Mutor och liknande är vanligt​.</a:t>
            </a: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7273443-34C7-C848-B471-5646A0382A81}"/>
              </a:ext>
            </a:extLst>
          </p:cNvPr>
          <p:cNvSpPr/>
          <p:nvPr/>
        </p:nvSpPr>
        <p:spPr>
          <a:xfrm rot="10800000">
            <a:off x="0" y="6958738"/>
            <a:ext cx="13011150" cy="371959"/>
          </a:xfrm>
          <a:prstGeom prst="rect">
            <a:avLst/>
          </a:prstGeom>
          <a:solidFill>
            <a:srgbClr val="E98A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22E8DD58-4DA4-E140-8D3B-C205A5E148D5}"/>
              </a:ext>
            </a:extLst>
          </p:cNvPr>
          <p:cNvSpPr/>
          <p:nvPr/>
        </p:nvSpPr>
        <p:spPr>
          <a:xfrm>
            <a:off x="8629651" y="6948063"/>
            <a:ext cx="5185098" cy="864682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1600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*Urval av länder i Världsfacket </a:t>
            </a:r>
            <a:r>
              <a:rPr lang="sv-SE" sz="1600" i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ITUCs</a:t>
            </a:r>
            <a:r>
              <a:rPr lang="sv-SE" sz="1600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sv-SE" sz="1600" i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ranking 2022.</a:t>
            </a:r>
            <a:endParaRPr lang="sv-SE" sz="2250" i="1" dirty="0">
              <a:solidFill>
                <a:schemeClr val="bg1"/>
              </a:solidFill>
              <a:latin typeface="Trade Gothic LT Std Cn"/>
              <a:ea typeface="+mn-ea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F82F76B-D98E-B740-B8A9-1E077A342B70}"/>
              </a:ext>
            </a:extLst>
          </p:cNvPr>
          <p:cNvSpPr/>
          <p:nvPr/>
        </p:nvSpPr>
        <p:spPr>
          <a:xfrm>
            <a:off x="8403512" y="1223173"/>
            <a:ext cx="3693192" cy="18097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000" i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Var är arbetares situation som värst?* </a:t>
            </a:r>
          </a:p>
          <a:p>
            <a:pPr marL="342900" indent="-342900" hangingPunct="0">
              <a:lnSpc>
                <a:spcPct val="83333"/>
              </a:lnSpc>
              <a:spcBef>
                <a:spcPct val="6667"/>
              </a:spcBef>
              <a:buFont typeface="Arial" panose="020B0604020202020204" pitchFamily="34" charset="0"/>
              <a:buChar char="•"/>
            </a:pPr>
            <a:r>
              <a:rPr lang="sv-SE" sz="2000" i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Bangladesh</a:t>
            </a:r>
          </a:p>
          <a:p>
            <a:pPr marL="342900" indent="-342900" hangingPunct="0">
              <a:lnSpc>
                <a:spcPct val="83333"/>
              </a:lnSpc>
              <a:spcBef>
                <a:spcPct val="6667"/>
              </a:spcBef>
              <a:buFont typeface="Arial" panose="020B0604020202020204" pitchFamily="34" charset="0"/>
              <a:buChar char="•"/>
            </a:pPr>
            <a:r>
              <a:rPr lang="sv-SE" sz="2000" i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Indien</a:t>
            </a:r>
          </a:p>
          <a:p>
            <a:pPr marL="342900" indent="-342900" hangingPunct="0">
              <a:lnSpc>
                <a:spcPct val="83333"/>
              </a:lnSpc>
              <a:spcBef>
                <a:spcPct val="6667"/>
              </a:spcBef>
              <a:buFont typeface="Arial" panose="020B0604020202020204" pitchFamily="34" charset="0"/>
              <a:buChar char="•"/>
            </a:pPr>
            <a:r>
              <a:rPr lang="sv-SE" sz="2000" i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Kina</a:t>
            </a:r>
          </a:p>
          <a:p>
            <a:pPr marL="342900" indent="-342900" hangingPunct="0">
              <a:lnSpc>
                <a:spcPct val="83333"/>
              </a:lnSpc>
              <a:spcBef>
                <a:spcPct val="6667"/>
              </a:spcBef>
              <a:buFont typeface="Arial" panose="020B0604020202020204" pitchFamily="34" charset="0"/>
              <a:buChar char="•"/>
            </a:pPr>
            <a:r>
              <a:rPr lang="sv-SE" sz="2000" i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Pakistan</a:t>
            </a:r>
          </a:p>
          <a:p>
            <a:pPr marL="342900" indent="-342900" hangingPunct="0">
              <a:lnSpc>
                <a:spcPct val="83333"/>
              </a:lnSpc>
              <a:spcBef>
                <a:spcPct val="6667"/>
              </a:spcBef>
              <a:buFont typeface="Arial" panose="020B0604020202020204" pitchFamily="34" charset="0"/>
              <a:buChar char="•"/>
            </a:pPr>
            <a:r>
              <a:rPr lang="sv-SE" sz="2000" i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Turkiet</a:t>
            </a:r>
            <a:endParaRPr lang="sv-SE" sz="2250" i="1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</p:spTree>
    <p:extLst>
      <p:ext uri="{BB962C8B-B14F-4D97-AF65-F5344CB8AC3E}">
        <p14:creationId xmlns:p14="http://schemas.microsoft.com/office/powerpoint/2010/main" val="2478993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05F7A51C-08D6-7242-BEC1-1FA3D750DB99}"/>
              </a:ext>
            </a:extLst>
          </p:cNvPr>
          <p:cNvSpPr/>
          <p:nvPr/>
        </p:nvSpPr>
        <p:spPr>
          <a:xfrm>
            <a:off x="176374" y="201478"/>
            <a:ext cx="12656224" cy="6943240"/>
          </a:xfrm>
          <a:prstGeom prst="rect">
            <a:avLst/>
          </a:prstGeom>
          <a:noFill/>
          <a:ln w="36195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03F2569-39B2-A54E-B82C-2A17D6C1696D}"/>
              </a:ext>
            </a:extLst>
          </p:cNvPr>
          <p:cNvSpPr/>
          <p:nvPr/>
        </p:nvSpPr>
        <p:spPr>
          <a:xfrm>
            <a:off x="945062" y="960838"/>
            <a:ext cx="5404711" cy="6664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07A833D-7B6A-5B49-8FCA-A4EE25299AFA}"/>
              </a:ext>
            </a:extLst>
          </p:cNvPr>
          <p:cNvSpPr/>
          <p:nvPr/>
        </p:nvSpPr>
        <p:spPr>
          <a:xfrm>
            <a:off x="914447" y="866775"/>
            <a:ext cx="5404710" cy="8763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sv-SE" sz="45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HÖGRISKBRANSCHER</a:t>
            </a:r>
            <a:endParaRPr sz="45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C33A5619-B9DC-484C-BBB6-4CFB49FD2F1E}"/>
              </a:ext>
            </a:extLst>
          </p:cNvPr>
          <p:cNvSpPr txBox="1"/>
          <p:nvPr/>
        </p:nvSpPr>
        <p:spPr>
          <a:xfrm>
            <a:off x="10483459" y="6973813"/>
            <a:ext cx="30333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</a:t>
            </a:r>
            <a:r>
              <a:rPr lang="sv-S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Kristof</a:t>
            </a:r>
            <a:r>
              <a:rPr lang="sv-S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Vadino/CCC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422A8296-38F8-2D45-B970-FF5A143CF9D7}"/>
              </a:ext>
            </a:extLst>
          </p:cNvPr>
          <p:cNvSpPr/>
          <p:nvPr/>
        </p:nvSpPr>
        <p:spPr>
          <a:xfrm>
            <a:off x="945062" y="2062694"/>
            <a:ext cx="4014206" cy="36195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000" b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Risker i textilindustrin</a:t>
            </a:r>
          </a:p>
          <a:p>
            <a:pPr marL="342900" indent="-342900" hangingPunct="0">
              <a:lnSpc>
                <a:spcPct val="83333"/>
              </a:lnSpc>
              <a:spcBef>
                <a:spcPct val="6667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Låga löner</a:t>
            </a:r>
          </a:p>
          <a:p>
            <a:pPr marL="342900" indent="-342900" hangingPunct="0">
              <a:lnSpc>
                <a:spcPct val="83333"/>
              </a:lnSpc>
              <a:spcBef>
                <a:spcPct val="6667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Brister i hälsa &amp; säkerhet</a:t>
            </a:r>
          </a:p>
          <a:p>
            <a:pPr marL="342900" indent="-342900" hangingPunct="0">
              <a:lnSpc>
                <a:spcPct val="83333"/>
              </a:lnSpc>
              <a:spcBef>
                <a:spcPct val="6667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Risker att organisera sig fackligt</a:t>
            </a:r>
          </a:p>
          <a:p>
            <a:pPr marL="342900" indent="-342900" hangingPunct="0">
              <a:lnSpc>
                <a:spcPct val="83333"/>
              </a:lnSpc>
              <a:spcBef>
                <a:spcPct val="6667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Tvångsarbete</a:t>
            </a:r>
          </a:p>
          <a:p>
            <a:pPr marL="342900" indent="-342900" hangingPunct="0">
              <a:lnSpc>
                <a:spcPct val="83333"/>
              </a:lnSpc>
              <a:spcBef>
                <a:spcPct val="6667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Diskriminering och könsbaserat våld</a:t>
            </a: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  <p:pic>
        <p:nvPicPr>
          <p:cNvPr id="14" name="Bildobjekt 13" descr="En bild som visar text&#10;&#10;Automatiskt genererad beskrivning">
            <a:extLst>
              <a:ext uri="{FF2B5EF4-FFF2-40B4-BE49-F238E27FC236}">
                <a16:creationId xmlns:a16="http://schemas.microsoft.com/office/drawing/2014/main" id="{02347D2F-84E5-2D4D-AD9A-29677A16DE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0" r="13912" b="6107"/>
          <a:stretch/>
        </p:blipFill>
        <p:spPr>
          <a:xfrm>
            <a:off x="6316252" y="3050517"/>
            <a:ext cx="6694898" cy="4293882"/>
          </a:xfrm>
          <a:prstGeom prst="rect">
            <a:avLst/>
          </a:prstGeom>
        </p:spPr>
      </p:pic>
      <p:pic>
        <p:nvPicPr>
          <p:cNvPr id="21" name="Bildobjekt 20" descr="En bild som visar text, grönsaker&#10;&#10;Automatiskt genererad beskrivning">
            <a:extLst>
              <a:ext uri="{FF2B5EF4-FFF2-40B4-BE49-F238E27FC236}">
                <a16:creationId xmlns:a16="http://schemas.microsoft.com/office/drawing/2014/main" id="{95B4B11B-6F75-6B41-9D2A-F7D9C0B5F0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8" t="15519" r="11966" b="16401"/>
          <a:stretch/>
        </p:blipFill>
        <p:spPr>
          <a:xfrm>
            <a:off x="7523806" y="1797"/>
            <a:ext cx="5487344" cy="3109979"/>
          </a:xfrm>
          <a:prstGeom prst="rect">
            <a:avLst/>
          </a:prstGeom>
        </p:spPr>
      </p:pic>
      <p:pic>
        <p:nvPicPr>
          <p:cNvPr id="30" name="Bildobjekt 29" descr="En bild som visar utomhus, vatten, mark&#10;&#10;Automatiskt genererad beskrivning">
            <a:extLst>
              <a:ext uri="{FF2B5EF4-FFF2-40B4-BE49-F238E27FC236}">
                <a16:creationId xmlns:a16="http://schemas.microsoft.com/office/drawing/2014/main" id="{6034FF76-4CD7-B540-B720-7A8C3F0726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2" b="15787"/>
          <a:stretch/>
        </p:blipFill>
        <p:spPr>
          <a:xfrm>
            <a:off x="0" y="4881964"/>
            <a:ext cx="6349773" cy="2474649"/>
          </a:xfrm>
          <a:prstGeom prst="rect">
            <a:avLst/>
          </a:prstGeom>
        </p:spPr>
      </p:pic>
      <p:sp>
        <p:nvSpPr>
          <p:cNvPr id="26" name="Rektangel 25">
            <a:extLst>
              <a:ext uri="{FF2B5EF4-FFF2-40B4-BE49-F238E27FC236}">
                <a16:creationId xmlns:a16="http://schemas.microsoft.com/office/drawing/2014/main" id="{5A8D2302-B37A-474C-B00C-561169614FE1}"/>
              </a:ext>
            </a:extLst>
          </p:cNvPr>
          <p:cNvSpPr/>
          <p:nvPr/>
        </p:nvSpPr>
        <p:spPr>
          <a:xfrm rot="10800000">
            <a:off x="5473377" y="2767541"/>
            <a:ext cx="2926825" cy="3552631"/>
          </a:xfrm>
          <a:prstGeom prst="rect">
            <a:avLst/>
          </a:prstGeom>
          <a:solidFill>
            <a:srgbClr val="FBD3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9" name="Bildobjekt 28" descr="En bild som visar person, personer&#10;&#10;Automatiskt genererad beskrivning">
            <a:extLst>
              <a:ext uri="{FF2B5EF4-FFF2-40B4-BE49-F238E27FC236}">
                <a16:creationId xmlns:a16="http://schemas.microsoft.com/office/drawing/2014/main" id="{E7B9E222-6E62-EC44-92D6-51F358728F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" t="16476" r="59229" b="6804"/>
          <a:stretch/>
        </p:blipFill>
        <p:spPr>
          <a:xfrm>
            <a:off x="5555182" y="2857101"/>
            <a:ext cx="2763216" cy="3393564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79DD07DB-16D5-FA44-90B0-E3A034FF04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4556814" y="2033431"/>
            <a:ext cx="1321383" cy="1321383"/>
          </a:xfrm>
          <a:prstGeom prst="rect">
            <a:avLst/>
          </a:prstGeom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212A80A6-17DD-9843-90B1-708A7E0DFA23}"/>
              </a:ext>
            </a:extLst>
          </p:cNvPr>
          <p:cNvSpPr/>
          <p:nvPr/>
        </p:nvSpPr>
        <p:spPr>
          <a:xfrm rot="5400000">
            <a:off x="-2240817" y="2240812"/>
            <a:ext cx="4881969" cy="400339"/>
          </a:xfrm>
          <a:prstGeom prst="rect">
            <a:avLst/>
          </a:prstGeom>
          <a:solidFill>
            <a:srgbClr val="E98A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1651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52019F4F-7EB2-9844-983E-B577057FA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0355" cy="795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32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28A31D2-5BDF-2F48-BC76-837A00659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295"/>
            <a:ext cx="13011150" cy="795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00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kärmavbild 2021-03-15 kl. 22.24.13.png">
            <a:extLst>
              <a:ext uri="{FF2B5EF4-FFF2-40B4-BE49-F238E27FC236}">
                <a16:creationId xmlns:a16="http://schemas.microsoft.com/office/drawing/2014/main" id="{946C130A-5671-3B4F-B656-14A3019E90BB}"/>
              </a:ext>
            </a:extLst>
          </p:cNvPr>
          <p:cNvPicPr/>
          <p:nvPr/>
        </p:nvPicPr>
        <p:blipFill rotWithShape="1">
          <a:blip r:embed="rId3">
            <a:alphaModFix amt="29000"/>
          </a:blip>
          <a:stretch>
            <a:fillRect/>
          </a:stretch>
        </p:blipFill>
        <p:spPr>
          <a:xfrm>
            <a:off x="-67764" y="0"/>
            <a:ext cx="13144500" cy="7358063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05F7A51C-08D6-7242-BEC1-1FA3D750DB99}"/>
              </a:ext>
            </a:extLst>
          </p:cNvPr>
          <p:cNvSpPr/>
          <p:nvPr/>
        </p:nvSpPr>
        <p:spPr>
          <a:xfrm>
            <a:off x="176374" y="201478"/>
            <a:ext cx="12656224" cy="6943240"/>
          </a:xfrm>
          <a:prstGeom prst="rect">
            <a:avLst/>
          </a:prstGeom>
          <a:noFill/>
          <a:ln w="36195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5435195-3686-4645-9BAB-E3F553430E08}"/>
              </a:ext>
            </a:extLst>
          </p:cNvPr>
          <p:cNvSpPr/>
          <p:nvPr/>
        </p:nvSpPr>
        <p:spPr>
          <a:xfrm>
            <a:off x="945062" y="960838"/>
            <a:ext cx="8656138" cy="6664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23DB585-BF2B-474A-89F8-5D38F5E4ED39}"/>
              </a:ext>
            </a:extLst>
          </p:cNvPr>
          <p:cNvSpPr/>
          <p:nvPr/>
        </p:nvSpPr>
        <p:spPr>
          <a:xfrm>
            <a:off x="914446" y="866775"/>
            <a:ext cx="8686754" cy="8763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sv-SE" sz="45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DÄRFÖR ÄR TRANSPARENS VIKTIGT</a:t>
            </a:r>
            <a:endParaRPr sz="45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27775A15-6690-E84A-82C5-BF00317A3D06}"/>
              </a:ext>
            </a:extLst>
          </p:cNvPr>
          <p:cNvSpPr/>
          <p:nvPr/>
        </p:nvSpPr>
        <p:spPr>
          <a:xfrm rot="5400000">
            <a:off x="-3483990" y="3481224"/>
            <a:ext cx="7315202" cy="352747"/>
          </a:xfrm>
          <a:prstGeom prst="rect">
            <a:avLst/>
          </a:prstGeom>
          <a:solidFill>
            <a:srgbClr val="2960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5090FE67-E485-374F-BF23-4AC665F630CC}"/>
              </a:ext>
            </a:extLst>
          </p:cNvPr>
          <p:cNvSpPr/>
          <p:nvPr/>
        </p:nvSpPr>
        <p:spPr>
          <a:xfrm>
            <a:off x="945061" y="2062694"/>
            <a:ext cx="6713039" cy="8763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När företag är öppna med var deras produkter är tillverkade är det </a:t>
            </a: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en </a:t>
            </a:r>
            <a:r>
              <a:rPr lang="sv-SE" sz="2000" b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win-win-win-situation</a:t>
            </a: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för arbetare, företag och konsumenter.</a:t>
            </a: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5485A082-6062-1947-878A-83E26473B93E}"/>
              </a:ext>
            </a:extLst>
          </p:cNvPr>
          <p:cNvSpPr/>
          <p:nvPr/>
        </p:nvSpPr>
        <p:spPr>
          <a:xfrm>
            <a:off x="971484" y="3815213"/>
            <a:ext cx="7582305" cy="2737906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Transparency Pledge är ett globalt initiativ som kräver att modemärken </a:t>
            </a:r>
            <a:b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på sin hemsida berättar om de fabriker som tillverkar kläderna. Ett transparent företag ska som minst berätta följande om alla sina leverantörsfabriker: </a:t>
            </a:r>
          </a:p>
          <a:p>
            <a:pPr marL="342900" indent="-342900" hangingPunct="0">
              <a:lnSpc>
                <a:spcPct val="83333"/>
              </a:lnSpc>
              <a:spcBef>
                <a:spcPct val="6667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Namn, adress och ägare.</a:t>
            </a:r>
          </a:p>
          <a:p>
            <a:pPr marL="342900" indent="-342900" hangingPunct="0">
              <a:lnSpc>
                <a:spcPct val="83333"/>
              </a:lnSpc>
              <a:spcBef>
                <a:spcPct val="6667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Vilka produkter som tillverkas. </a:t>
            </a:r>
          </a:p>
          <a:p>
            <a:pPr marL="342900" indent="-342900" hangingPunct="0">
              <a:lnSpc>
                <a:spcPct val="83333"/>
              </a:lnSpc>
              <a:spcBef>
                <a:spcPct val="6667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Antal anställda på fabriken.</a:t>
            </a: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A7402529-7E8B-F243-847A-93703DF3F769}"/>
              </a:ext>
            </a:extLst>
          </p:cNvPr>
          <p:cNvSpPr/>
          <p:nvPr/>
        </p:nvSpPr>
        <p:spPr>
          <a:xfrm>
            <a:off x="971484" y="3357205"/>
            <a:ext cx="3196527" cy="351089"/>
          </a:xfrm>
          <a:prstGeom prst="rect">
            <a:avLst/>
          </a:prstGeom>
          <a:solidFill>
            <a:srgbClr val="2960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A1A02A73-244A-2048-8677-B1D3DCD8B388}"/>
              </a:ext>
            </a:extLst>
          </p:cNvPr>
          <p:cNvSpPr/>
          <p:nvPr/>
        </p:nvSpPr>
        <p:spPr>
          <a:xfrm>
            <a:off x="945061" y="3228510"/>
            <a:ext cx="3222949" cy="624699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sv-SE" sz="26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Vad är god transparens? </a:t>
            </a:r>
            <a:endParaRPr sz="26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101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5435195-3686-4645-9BAB-E3F553430E08}"/>
              </a:ext>
            </a:extLst>
          </p:cNvPr>
          <p:cNvSpPr/>
          <p:nvPr/>
        </p:nvSpPr>
        <p:spPr>
          <a:xfrm>
            <a:off x="945063" y="960838"/>
            <a:ext cx="3728538" cy="6664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23DB585-BF2B-474A-89F8-5D38F5E4ED39}"/>
              </a:ext>
            </a:extLst>
          </p:cNvPr>
          <p:cNvSpPr/>
          <p:nvPr/>
        </p:nvSpPr>
        <p:spPr>
          <a:xfrm>
            <a:off x="914446" y="866775"/>
            <a:ext cx="7907822" cy="8763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sv-SE" sz="45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TRANSPARENS</a:t>
            </a:r>
            <a:endParaRPr sz="45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5090FE67-E485-374F-BF23-4AC665F630CC}"/>
              </a:ext>
            </a:extLst>
          </p:cNvPr>
          <p:cNvSpPr/>
          <p:nvPr/>
        </p:nvSpPr>
        <p:spPr>
          <a:xfrm>
            <a:off x="945061" y="2430994"/>
            <a:ext cx="6928940" cy="284313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Att företag har god transparens är extra viktigt när det sker en incident. Det kan till exempel röra sig om kränkningar från chefer, svårigheter att organisera sig fackligt eller säkerhetsbrister i fabriken. </a:t>
            </a:r>
            <a:b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b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sv-SE" sz="2000" b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Rana Plaza-kollapsen</a:t>
            </a:r>
            <a:b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Den 24 april 2013 kollapsade textilfabriken Rana Plaza i Savar, Bangladesh. Åtminstone 1 134 människor dog och 2 500 skadades allvarligt, vilket gör tragedin till en av de värsta i sitt slag. </a:t>
            </a: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  <p:pic>
        <p:nvPicPr>
          <p:cNvPr id="3" name="Bildobjekt 2" descr="En bild som visar utomhus, folksamling&#10;&#10;Automatiskt genererad beskrivning">
            <a:extLst>
              <a:ext uri="{FF2B5EF4-FFF2-40B4-BE49-F238E27FC236}">
                <a16:creationId xmlns:a16="http://schemas.microsoft.com/office/drawing/2014/main" id="{F8436286-FADA-A746-8333-05620A4A83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6" r="36071" b="5637"/>
          <a:stretch/>
        </p:blipFill>
        <p:spPr>
          <a:xfrm>
            <a:off x="8255053" y="360983"/>
            <a:ext cx="4756098" cy="6943240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8A18A1DB-4763-C24D-A1B2-46412EB43370}"/>
              </a:ext>
            </a:extLst>
          </p:cNvPr>
          <p:cNvSpPr/>
          <p:nvPr/>
        </p:nvSpPr>
        <p:spPr>
          <a:xfrm>
            <a:off x="957760" y="1743075"/>
            <a:ext cx="2413274" cy="441093"/>
          </a:xfrm>
          <a:prstGeom prst="rect">
            <a:avLst/>
          </a:prstGeom>
          <a:solidFill>
            <a:srgbClr val="2960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B528795D-0101-764F-87CD-DAC7FBAD4434}"/>
              </a:ext>
            </a:extLst>
          </p:cNvPr>
          <p:cNvSpPr/>
          <p:nvPr/>
        </p:nvSpPr>
        <p:spPr>
          <a:xfrm>
            <a:off x="945060" y="1686519"/>
            <a:ext cx="2425974" cy="510349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sv-SE" sz="26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PÅ LIV OCH DÖD</a:t>
            </a:r>
            <a:endParaRPr sz="26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05F7A51C-08D6-7242-BEC1-1FA3D750DB99}"/>
              </a:ext>
            </a:extLst>
          </p:cNvPr>
          <p:cNvSpPr/>
          <p:nvPr/>
        </p:nvSpPr>
        <p:spPr>
          <a:xfrm>
            <a:off x="176374" y="201478"/>
            <a:ext cx="12656224" cy="6943240"/>
          </a:xfrm>
          <a:prstGeom prst="rect">
            <a:avLst/>
          </a:prstGeom>
          <a:noFill/>
          <a:ln w="36195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27C2605-545B-4B43-B02D-90BBA77D8F59}"/>
              </a:ext>
            </a:extLst>
          </p:cNvPr>
          <p:cNvSpPr/>
          <p:nvPr/>
        </p:nvSpPr>
        <p:spPr>
          <a:xfrm>
            <a:off x="11414013" y="6573217"/>
            <a:ext cx="1827600" cy="381000"/>
          </a:xfrm>
          <a:prstGeom prst="rect">
            <a:avLst/>
          </a:prstGeom>
          <a:effectLst/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1400" dirty="0" err="1">
                <a:solidFill>
                  <a:srgbClr val="FFFFFF"/>
                </a:solidFill>
                <a:latin typeface="Trade Gothic LT Std Cn"/>
                <a:ea typeface="+mn-ea"/>
                <a:cs typeface="Trade Gothic LT Std Cn"/>
              </a:rPr>
              <a:t>Foto</a:t>
            </a:r>
            <a:r>
              <a:rPr sz="1400" dirty="0">
                <a:solidFill>
                  <a:srgbClr val="FFFFFF"/>
                </a:solidFill>
                <a:latin typeface="Trade Gothic LT Std Cn"/>
                <a:ea typeface="+mn-ea"/>
                <a:cs typeface="Trade Gothic LT Std Cn"/>
              </a:rPr>
              <a:t>: </a:t>
            </a:r>
            <a:r>
              <a:rPr lang="sv-SE" sz="1400" dirty="0" err="1">
                <a:solidFill>
                  <a:srgbClr val="FFFFFF"/>
                </a:solidFill>
                <a:latin typeface="Trade Gothic LT Std Cn"/>
                <a:cs typeface="Trade Gothic LT Std Cn"/>
              </a:rPr>
              <a:t>Rijans</a:t>
            </a:r>
            <a:r>
              <a:rPr lang="sv-SE" sz="1400" dirty="0">
                <a:solidFill>
                  <a:srgbClr val="FFFFFF"/>
                </a:solidFill>
                <a:latin typeface="Trade Gothic LT Std Cn"/>
                <a:cs typeface="Trade Gothic LT Std Cn"/>
              </a:rPr>
              <a:t>/CCC</a:t>
            </a:r>
            <a:endParaRPr sz="1400" dirty="0">
              <a:solidFill>
                <a:srgbClr val="FFFFFF"/>
              </a:solidFill>
              <a:latin typeface="Trade Gothic LT Std Cn"/>
              <a:ea typeface="+mn-ea"/>
              <a:cs typeface="Trade Gothic LT Std Cn"/>
            </a:endParaRPr>
          </a:p>
        </p:txBody>
      </p:sp>
    </p:spTree>
    <p:extLst>
      <p:ext uri="{BB962C8B-B14F-4D97-AF65-F5344CB8AC3E}">
        <p14:creationId xmlns:p14="http://schemas.microsoft.com/office/powerpoint/2010/main" val="1298885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a 3" title="A Garment Worker's tale - Workers Need Safe Factories!">
            <a:hlinkClick r:id="" action="ppaction://media"/>
            <a:extLst>
              <a:ext uri="{FF2B5EF4-FFF2-40B4-BE49-F238E27FC236}">
                <a16:creationId xmlns:a16="http://schemas.microsoft.com/office/drawing/2014/main" id="{483F8093-1CF9-430C-B654-62417777B9E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3011150" cy="735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6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05F7A51C-08D6-7242-BEC1-1FA3D750DB99}"/>
              </a:ext>
            </a:extLst>
          </p:cNvPr>
          <p:cNvSpPr/>
          <p:nvPr/>
        </p:nvSpPr>
        <p:spPr>
          <a:xfrm>
            <a:off x="176374" y="158262"/>
            <a:ext cx="12656224" cy="6986456"/>
          </a:xfrm>
          <a:prstGeom prst="rect">
            <a:avLst/>
          </a:prstGeom>
          <a:noFill/>
          <a:ln w="36195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03F2569-39B2-A54E-B82C-2A17D6C1696D}"/>
              </a:ext>
            </a:extLst>
          </p:cNvPr>
          <p:cNvSpPr/>
          <p:nvPr/>
        </p:nvSpPr>
        <p:spPr>
          <a:xfrm>
            <a:off x="945061" y="960838"/>
            <a:ext cx="6194293" cy="6664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07A833D-7B6A-5B49-8FCA-A4EE25299AFA}"/>
              </a:ext>
            </a:extLst>
          </p:cNvPr>
          <p:cNvSpPr/>
          <p:nvPr/>
        </p:nvSpPr>
        <p:spPr>
          <a:xfrm>
            <a:off x="914447" y="866775"/>
            <a:ext cx="6224907" cy="8763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sv-SE" sz="45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GRANSKA KLÄDMÄRKET!</a:t>
            </a:r>
            <a:endParaRPr sz="45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9A3DC5FB-BB0D-9B44-9E65-5F388ABEFEF8}"/>
              </a:ext>
            </a:extLst>
          </p:cNvPr>
          <p:cNvSpPr txBox="1"/>
          <p:nvPr/>
        </p:nvSpPr>
        <p:spPr>
          <a:xfrm>
            <a:off x="945060" y="1944555"/>
            <a:ext cx="700695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Nu ska ni testa att granska tre olika klädmärken. </a:t>
            </a:r>
            <a:br>
              <a:rPr lang="sv-SE" sz="2000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br>
              <a:rPr lang="sv-SE" sz="2000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sv-SE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Övning: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Gå in på hemsidan </a:t>
            </a:r>
            <a:r>
              <a:rPr lang="sv-SE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Fashionchecker.org</a:t>
            </a:r>
            <a:endParaRPr lang="sv-SE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sv-SE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Besök sidorna för H&amp;M, </a:t>
            </a:r>
            <a:r>
              <a:rPr lang="sv-SE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Zara</a:t>
            </a:r>
            <a:r>
              <a:rPr lang="sv-SE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+ ett valfritt företag.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Svara sedan skriftligt på följande två frågor: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Vad noterar du om de tre företagens arbete med levnadslön?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Hur klarar de tre företagen sitt arbete med transparens?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Sammanfatta vad företagen behöver göra för att bli hållbara.</a:t>
            </a:r>
          </a:p>
          <a:p>
            <a:endParaRPr lang="sv-SE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sv-SE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sv-SE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C33A5619-B9DC-484C-BBB6-4CFB49FD2F1E}"/>
              </a:ext>
            </a:extLst>
          </p:cNvPr>
          <p:cNvSpPr txBox="1"/>
          <p:nvPr/>
        </p:nvSpPr>
        <p:spPr>
          <a:xfrm>
            <a:off x="10483459" y="6973813"/>
            <a:ext cx="30333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</a:t>
            </a:r>
            <a:r>
              <a:rPr lang="sv-S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Kristof</a:t>
            </a:r>
            <a:r>
              <a:rPr lang="sv-S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Vadino/CCC</a:t>
            </a:r>
          </a:p>
        </p:txBody>
      </p:sp>
      <p:pic>
        <p:nvPicPr>
          <p:cNvPr id="3" name="Bildobjekt 2" descr="En bild som visar inomhus, person&#10;&#10;Automatiskt genererad beskrivning">
            <a:extLst>
              <a:ext uri="{FF2B5EF4-FFF2-40B4-BE49-F238E27FC236}">
                <a16:creationId xmlns:a16="http://schemas.microsoft.com/office/drawing/2014/main" id="{F2F9C8FF-AAB7-0C4F-A21C-090B64857E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7" t="5818" r="8626" b="5540"/>
          <a:stretch/>
        </p:blipFill>
        <p:spPr>
          <a:xfrm>
            <a:off x="7877427" y="0"/>
            <a:ext cx="5594336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06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05F7A51C-08D6-7242-BEC1-1FA3D750DB99}"/>
              </a:ext>
            </a:extLst>
          </p:cNvPr>
          <p:cNvSpPr/>
          <p:nvPr/>
        </p:nvSpPr>
        <p:spPr>
          <a:xfrm>
            <a:off x="176374" y="158262"/>
            <a:ext cx="12656224" cy="6986456"/>
          </a:xfrm>
          <a:prstGeom prst="rect">
            <a:avLst/>
          </a:prstGeom>
          <a:noFill/>
          <a:ln w="36195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A6E7A1A9-EB76-F048-A486-B8BB824CAB92}"/>
              </a:ext>
            </a:extLst>
          </p:cNvPr>
          <p:cNvSpPr/>
          <p:nvPr/>
        </p:nvSpPr>
        <p:spPr>
          <a:xfrm>
            <a:off x="524664" y="530377"/>
            <a:ext cx="11961495" cy="6258410"/>
          </a:xfrm>
          <a:prstGeom prst="rect">
            <a:avLst/>
          </a:prstGeom>
          <a:solidFill>
            <a:srgbClr val="1115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D32F217F-8286-304B-B9D5-EC0372FC54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1" t="26905" r="7679" b="52262"/>
          <a:stretch/>
        </p:blipFill>
        <p:spPr>
          <a:xfrm>
            <a:off x="6172486" y="657726"/>
            <a:ext cx="6314000" cy="2229853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9437D763-1DFC-6145-9F89-91ECE2D437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0" t="49372" r="10591" b="33523"/>
          <a:stretch/>
        </p:blipFill>
        <p:spPr>
          <a:xfrm>
            <a:off x="6176027" y="2731636"/>
            <a:ext cx="6083314" cy="1827299"/>
          </a:xfrm>
          <a:prstGeom prst="rect">
            <a:avLst/>
          </a:prstGeom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8F149643-9C6B-0E4E-9BF0-B7FCE53F53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0" t="68800" r="11487" b="10959"/>
          <a:stretch/>
        </p:blipFill>
        <p:spPr>
          <a:xfrm>
            <a:off x="6368903" y="4480538"/>
            <a:ext cx="6007399" cy="2193583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2129CAC8-FA16-EE42-84E3-FD521AEDE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3"/>
          <a:stretch/>
        </p:blipFill>
        <p:spPr>
          <a:xfrm>
            <a:off x="1064124" y="1814559"/>
            <a:ext cx="4849944" cy="4788484"/>
          </a:xfrm>
          <a:prstGeom prst="rect">
            <a:avLst/>
          </a:prstGeom>
        </p:spPr>
      </p:pic>
      <p:sp>
        <p:nvSpPr>
          <p:cNvPr id="31" name="Rektangel 30">
            <a:extLst>
              <a:ext uri="{FF2B5EF4-FFF2-40B4-BE49-F238E27FC236}">
                <a16:creationId xmlns:a16="http://schemas.microsoft.com/office/drawing/2014/main" id="{989572A0-B786-5E48-B1C7-5FEE243054C2}"/>
              </a:ext>
            </a:extLst>
          </p:cNvPr>
          <p:cNvSpPr/>
          <p:nvPr/>
        </p:nvSpPr>
        <p:spPr>
          <a:xfrm>
            <a:off x="914447" y="866775"/>
            <a:ext cx="6224907" cy="8763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sv-SE" sz="45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FASHION CHECKER</a:t>
            </a:r>
            <a:endParaRPr sz="45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088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05F7A51C-08D6-7242-BEC1-1FA3D750DB99}"/>
              </a:ext>
            </a:extLst>
          </p:cNvPr>
          <p:cNvSpPr/>
          <p:nvPr/>
        </p:nvSpPr>
        <p:spPr>
          <a:xfrm>
            <a:off x="176374" y="201478"/>
            <a:ext cx="12656224" cy="6943240"/>
          </a:xfrm>
          <a:prstGeom prst="rect">
            <a:avLst/>
          </a:prstGeom>
          <a:noFill/>
          <a:ln w="36195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00EFE8C-4F97-7A4B-ABA1-EFBDB64D0F29}"/>
              </a:ext>
            </a:extLst>
          </p:cNvPr>
          <p:cNvSpPr/>
          <p:nvPr/>
        </p:nvSpPr>
        <p:spPr>
          <a:xfrm>
            <a:off x="945062" y="960838"/>
            <a:ext cx="3842496" cy="6664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A39C23FF-2D07-9C4D-A47D-18203D5B19CA}"/>
              </a:ext>
            </a:extLst>
          </p:cNvPr>
          <p:cNvSpPr/>
          <p:nvPr/>
        </p:nvSpPr>
        <p:spPr>
          <a:xfrm>
            <a:off x="914446" y="866775"/>
            <a:ext cx="4049440" cy="8763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sv-SE" sz="45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VEMS ANSVAR?</a:t>
            </a:r>
            <a:endParaRPr sz="45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5A810EBB-DAD4-9B40-B7E9-5A1A36B9DB8A}"/>
              </a:ext>
            </a:extLst>
          </p:cNvPr>
          <p:cNvSpPr/>
          <p:nvPr/>
        </p:nvSpPr>
        <p:spPr>
          <a:xfrm>
            <a:off x="945061" y="2062694"/>
            <a:ext cx="6579689" cy="36195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Vem bär ansvaret att människor som producerar de saker vi köper, får en lön som de kan leva ett värdigt liv på?</a:t>
            </a: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000" b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Frågor att besvara i grupp:</a:t>
            </a: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indent="-342900" hangingPunct="0">
              <a:lnSpc>
                <a:spcPct val="83333"/>
              </a:lnSpc>
              <a:spcBef>
                <a:spcPct val="6667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Vad är problemet?</a:t>
            </a:r>
          </a:p>
          <a:p>
            <a:pPr marL="342900" indent="-342900" hangingPunct="0">
              <a:lnSpc>
                <a:spcPct val="83333"/>
              </a:lnSpc>
              <a:spcBef>
                <a:spcPct val="6667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Hur kan vi lösa det? </a:t>
            </a:r>
          </a:p>
          <a:p>
            <a:pPr marL="342900" indent="-342900" hangingPunct="0">
              <a:lnSpc>
                <a:spcPct val="83333"/>
              </a:lnSpc>
              <a:spcBef>
                <a:spcPct val="6667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Vem kan lösa det? </a:t>
            </a: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  <p:pic>
        <p:nvPicPr>
          <p:cNvPr id="3" name="Bildobjekt 2" descr="En bild som visar vägg, inomhus, tak, belamrad&#10;&#10;Automatiskt genererad beskrivning">
            <a:extLst>
              <a:ext uri="{FF2B5EF4-FFF2-40B4-BE49-F238E27FC236}">
                <a16:creationId xmlns:a16="http://schemas.microsoft.com/office/drawing/2014/main" id="{FAE7C6BF-4AB5-3546-8317-97DFA9DF69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2" r="27309"/>
          <a:stretch/>
        </p:blipFill>
        <p:spPr>
          <a:xfrm>
            <a:off x="7696200" y="-45948"/>
            <a:ext cx="5467350" cy="7376646"/>
          </a:xfrm>
          <a:prstGeom prst="rect">
            <a:avLst/>
          </a:prstGeom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34E6CDA4-1742-194D-B2EF-83FEB639552B}"/>
              </a:ext>
            </a:extLst>
          </p:cNvPr>
          <p:cNvSpPr/>
          <p:nvPr/>
        </p:nvSpPr>
        <p:spPr>
          <a:xfrm rot="10800000">
            <a:off x="0" y="7026222"/>
            <a:ext cx="13163550" cy="304476"/>
          </a:xfrm>
          <a:prstGeom prst="rect">
            <a:avLst/>
          </a:prstGeom>
          <a:solidFill>
            <a:srgbClr val="2D44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DFB32DFE-C897-E343-99C0-2ED55FF1DBA6}"/>
              </a:ext>
            </a:extLst>
          </p:cNvPr>
          <p:cNvSpPr/>
          <p:nvPr/>
        </p:nvSpPr>
        <p:spPr>
          <a:xfrm rot="10800000">
            <a:off x="7696200" y="6436890"/>
            <a:ext cx="5467350" cy="722679"/>
          </a:xfrm>
          <a:prstGeom prst="rect">
            <a:avLst/>
          </a:prstGeom>
          <a:solidFill>
            <a:srgbClr val="2D44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4B8D2B48-60C0-B842-84DB-0179B939E7E8}"/>
              </a:ext>
            </a:extLst>
          </p:cNvPr>
          <p:cNvSpPr/>
          <p:nvPr/>
        </p:nvSpPr>
        <p:spPr>
          <a:xfrm>
            <a:off x="7802646" y="6474991"/>
            <a:ext cx="5399004" cy="684582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De låga lönerna gör att sömmerskor inte har råd till </a:t>
            </a:r>
            <a:br>
              <a:rPr lang="sv-SE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sv-SE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bland annat ett ordentligt boende.</a:t>
            </a:r>
            <a:endParaRPr lang="sv-SE" dirty="0">
              <a:solidFill>
                <a:srgbClr val="FFFFFF"/>
              </a:solidFill>
              <a:latin typeface="Trade Gothic LT Std Cn"/>
              <a:cs typeface="Trade Gothic LT Std Cn"/>
            </a:endParaRP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C804F54C-9F92-DA40-BAF9-0E7EA7556F45}"/>
              </a:ext>
            </a:extLst>
          </p:cNvPr>
          <p:cNvSpPr/>
          <p:nvPr/>
        </p:nvSpPr>
        <p:spPr>
          <a:xfrm>
            <a:off x="11668881" y="6878582"/>
            <a:ext cx="1701502" cy="359126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1400" dirty="0">
                <a:solidFill>
                  <a:srgbClr val="FFFFFF"/>
                </a:solidFill>
                <a:latin typeface="Trade Gothic LT Std Cn"/>
                <a:cs typeface="Trade Gothic LT Std Cn"/>
              </a:rPr>
              <a:t>Foto: Jonas </a:t>
            </a:r>
            <a:r>
              <a:rPr lang="sv-SE" sz="1400" dirty="0" err="1">
                <a:solidFill>
                  <a:srgbClr val="FFFFFF"/>
                </a:solidFill>
                <a:latin typeface="Trade Gothic LT Std Cn"/>
                <a:cs typeface="Trade Gothic LT Std Cn"/>
              </a:rPr>
              <a:t>Gratzer</a:t>
            </a:r>
            <a:endParaRPr lang="sv-SE" sz="1400" dirty="0">
              <a:solidFill>
                <a:srgbClr val="FFFFFF"/>
              </a:solidFill>
              <a:latin typeface="Trade Gothic LT Std Cn"/>
              <a:cs typeface="Trade Gothic LT Std Cn"/>
            </a:endParaRP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</p:spTree>
    <p:extLst>
      <p:ext uri="{BB962C8B-B14F-4D97-AF65-F5344CB8AC3E}">
        <p14:creationId xmlns:p14="http://schemas.microsoft.com/office/powerpoint/2010/main" val="3752837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Title copy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whiteboardtavla&#10;&#10;Automatiskt genererad beskrivning">
            <a:extLst>
              <a:ext uri="{FF2B5EF4-FFF2-40B4-BE49-F238E27FC236}">
                <a16:creationId xmlns:a16="http://schemas.microsoft.com/office/drawing/2014/main" id="{3805F36F-9A9E-B44A-BB8D-9383642C00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8" t="21341" r="24502" b="17222"/>
          <a:stretch/>
        </p:blipFill>
        <p:spPr>
          <a:xfrm>
            <a:off x="0" y="0"/>
            <a:ext cx="13011149" cy="73152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23D1A3EA-E559-814B-B584-1CF8D7BFE13F}"/>
              </a:ext>
            </a:extLst>
          </p:cNvPr>
          <p:cNvSpPr/>
          <p:nvPr/>
        </p:nvSpPr>
        <p:spPr>
          <a:xfrm>
            <a:off x="1522327" y="3577816"/>
            <a:ext cx="4383173" cy="35108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866C2B5B-3678-E94A-B33C-552F2755C538}"/>
              </a:ext>
            </a:extLst>
          </p:cNvPr>
          <p:cNvSpPr/>
          <p:nvPr/>
        </p:nvSpPr>
        <p:spPr>
          <a:xfrm>
            <a:off x="1551824" y="3499921"/>
            <a:ext cx="5191875" cy="624699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sv-SE" sz="22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Övning om levnadslöner och transparens</a:t>
            </a:r>
            <a:endParaRPr sz="22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A16A0F6E-A8A5-D646-B37B-9E7BCD9BBC0F}"/>
              </a:ext>
            </a:extLst>
          </p:cNvPr>
          <p:cNvSpPr/>
          <p:nvPr/>
        </p:nvSpPr>
        <p:spPr>
          <a:xfrm>
            <a:off x="1522328" y="2698955"/>
            <a:ext cx="6677775" cy="750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E43D7EBD-FBBF-CB4D-8986-018EEEC1EBF0}"/>
              </a:ext>
            </a:extLst>
          </p:cNvPr>
          <p:cNvSpPr/>
          <p:nvPr/>
        </p:nvSpPr>
        <p:spPr>
          <a:xfrm>
            <a:off x="1522328" y="2517356"/>
            <a:ext cx="7716830" cy="8667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sv-SE" sz="6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EN LÖN ATT </a:t>
            </a:r>
            <a:r>
              <a:rPr lang="sv-SE" sz="6000" b="1" dirty="0">
                <a:solidFill>
                  <a:srgbClr val="FBD349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LEVA</a:t>
            </a:r>
            <a:r>
              <a:rPr lang="sv-SE" sz="6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PÅ</a:t>
            </a:r>
            <a:endParaRPr sz="60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B0117354-2EB9-2241-A989-53411F2E8D2A}"/>
              </a:ext>
            </a:extLst>
          </p:cNvPr>
          <p:cNvSpPr/>
          <p:nvPr/>
        </p:nvSpPr>
        <p:spPr>
          <a:xfrm>
            <a:off x="176374" y="169651"/>
            <a:ext cx="12656224" cy="6998592"/>
          </a:xfrm>
          <a:prstGeom prst="rect">
            <a:avLst/>
          </a:prstGeom>
          <a:noFill/>
          <a:ln w="371475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07D78228-0A01-E040-9C36-36BEF5125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875" y="0"/>
            <a:ext cx="1260138" cy="1260138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A1E0F514-15FA-9147-8040-1BE59D1C95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012" y="0"/>
            <a:ext cx="1260137" cy="126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97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whiteboardtavla&#10;&#10;Automatiskt genererad beskrivning">
            <a:extLst>
              <a:ext uri="{FF2B5EF4-FFF2-40B4-BE49-F238E27FC236}">
                <a16:creationId xmlns:a16="http://schemas.microsoft.com/office/drawing/2014/main" id="{0574DBEA-CEE1-D84C-8052-AFD8ECEF8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746" y="352926"/>
            <a:ext cx="13654344" cy="6760796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05F7A51C-08D6-7242-BEC1-1FA3D750DB99}"/>
              </a:ext>
            </a:extLst>
          </p:cNvPr>
          <p:cNvSpPr/>
          <p:nvPr/>
        </p:nvSpPr>
        <p:spPr>
          <a:xfrm>
            <a:off x="176374" y="201478"/>
            <a:ext cx="12656224" cy="6943240"/>
          </a:xfrm>
          <a:prstGeom prst="rect">
            <a:avLst/>
          </a:prstGeom>
          <a:noFill/>
          <a:ln w="36195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69295E2F-BFC1-294F-A385-4BBE03DD84F1}"/>
              </a:ext>
            </a:extLst>
          </p:cNvPr>
          <p:cNvSpPr/>
          <p:nvPr/>
        </p:nvSpPr>
        <p:spPr>
          <a:xfrm rot="5400000">
            <a:off x="-3481229" y="3481224"/>
            <a:ext cx="7315202" cy="352747"/>
          </a:xfrm>
          <a:prstGeom prst="rect">
            <a:avLst/>
          </a:prstGeom>
          <a:solidFill>
            <a:srgbClr val="2D44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00EFE8C-4F97-7A4B-ABA1-EFBDB64D0F29}"/>
              </a:ext>
            </a:extLst>
          </p:cNvPr>
          <p:cNvSpPr/>
          <p:nvPr/>
        </p:nvSpPr>
        <p:spPr>
          <a:xfrm>
            <a:off x="945062" y="960838"/>
            <a:ext cx="5886404" cy="6664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A39C23FF-2D07-9C4D-A47D-18203D5B19CA}"/>
              </a:ext>
            </a:extLst>
          </p:cNvPr>
          <p:cNvSpPr/>
          <p:nvPr/>
        </p:nvSpPr>
        <p:spPr>
          <a:xfrm>
            <a:off x="914446" y="866775"/>
            <a:ext cx="5886404" cy="8763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sv-SE" sz="45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HUR KAN DU PÅVERKA?</a:t>
            </a:r>
            <a:endParaRPr sz="45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1" name="Line-24 copy 1">
            <a:extLst>
              <a:ext uri="{FF2B5EF4-FFF2-40B4-BE49-F238E27FC236}">
                <a16:creationId xmlns:a16="http://schemas.microsoft.com/office/drawing/2014/main" id="{ACFEE8B5-95A3-2C45-A687-470906CD88D2}"/>
              </a:ext>
            </a:extLst>
          </p:cNvPr>
          <p:cNvPicPr/>
          <p:nvPr/>
        </p:nvPicPr>
        <p:blipFill rotWithShape="1">
          <a:blip r:embed="rId4"/>
          <a:stretch>
            <a:fillRect/>
          </a:stretch>
        </p:blipFill>
        <p:spPr>
          <a:xfrm rot="10800000">
            <a:off x="2384065" y="2591612"/>
            <a:ext cx="8243018" cy="3520427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4402C841-AD74-E648-AD16-04B2985DABD8}"/>
              </a:ext>
            </a:extLst>
          </p:cNvPr>
          <p:cNvSpPr/>
          <p:nvPr/>
        </p:nvSpPr>
        <p:spPr>
          <a:xfrm>
            <a:off x="2485337" y="2591616"/>
            <a:ext cx="724552" cy="8667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sv-SE" sz="4500" dirty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sz="4500" dirty="0">
              <a:solidFill>
                <a:srgbClr val="1E1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Line-24 copy 1">
            <a:extLst>
              <a:ext uri="{FF2B5EF4-FFF2-40B4-BE49-F238E27FC236}">
                <a16:creationId xmlns:a16="http://schemas.microsoft.com/office/drawing/2014/main" id="{BF171A03-5688-5748-BF4A-8048E868ACC3}"/>
              </a:ext>
            </a:extLst>
          </p:cNvPr>
          <p:cNvPicPr/>
          <p:nvPr/>
        </p:nvPicPr>
        <p:blipFill rotWithShape="1">
          <a:blip r:embed="rId4"/>
          <a:stretch>
            <a:fillRect/>
          </a:stretch>
        </p:blipFill>
        <p:spPr>
          <a:xfrm rot="10800000">
            <a:off x="2384066" y="3737206"/>
            <a:ext cx="7754538" cy="800100"/>
          </a:xfrm>
          <a:prstGeom prst="rect">
            <a:avLst/>
          </a:prstGeom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A70143F4-3775-A440-8A44-4611361FDE65}"/>
              </a:ext>
            </a:extLst>
          </p:cNvPr>
          <p:cNvSpPr/>
          <p:nvPr/>
        </p:nvSpPr>
        <p:spPr>
          <a:xfrm>
            <a:off x="2501378" y="3603647"/>
            <a:ext cx="724548" cy="8667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sv-SE" sz="4500" dirty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sz="4500" dirty="0">
              <a:solidFill>
                <a:srgbClr val="1E1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Line-24 copy 1">
            <a:extLst>
              <a:ext uri="{FF2B5EF4-FFF2-40B4-BE49-F238E27FC236}">
                <a16:creationId xmlns:a16="http://schemas.microsoft.com/office/drawing/2014/main" id="{FF5EE3B4-3A38-1B4F-9FC4-BFEAB3663474}"/>
              </a:ext>
            </a:extLst>
          </p:cNvPr>
          <p:cNvPicPr/>
          <p:nvPr/>
        </p:nvPicPr>
        <p:blipFill rotWithShape="1">
          <a:blip r:embed="rId4"/>
          <a:stretch>
            <a:fillRect/>
          </a:stretch>
        </p:blipFill>
        <p:spPr>
          <a:xfrm rot="10800000">
            <a:off x="2384064" y="5056752"/>
            <a:ext cx="7754546" cy="800100"/>
          </a:xfrm>
          <a:prstGeom prst="rect">
            <a:avLst/>
          </a:prstGeom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3D899FB3-2D2E-CD4E-81FC-AC219094C0D2}"/>
              </a:ext>
            </a:extLst>
          </p:cNvPr>
          <p:cNvSpPr/>
          <p:nvPr/>
        </p:nvSpPr>
        <p:spPr>
          <a:xfrm>
            <a:off x="2501375" y="4746731"/>
            <a:ext cx="724551" cy="8667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sv-SE" sz="4500" dirty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sz="4500" dirty="0">
              <a:solidFill>
                <a:srgbClr val="1E1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450CADAE-2034-6D46-9550-4C61FF273FD0}"/>
              </a:ext>
            </a:extLst>
          </p:cNvPr>
          <p:cNvSpPr/>
          <p:nvPr/>
        </p:nvSpPr>
        <p:spPr>
          <a:xfrm>
            <a:off x="3108619" y="4943721"/>
            <a:ext cx="8313360" cy="8667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/>
            <a:r>
              <a:rPr lang="sv-SE" sz="3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Om ni granskar, dela den med #</a:t>
            </a:r>
            <a:r>
              <a:rPr lang="sv-SE" sz="3000" dirty="0" err="1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Vihandlarvembetalar</a:t>
            </a:r>
            <a:endParaRPr lang="sv-SE" sz="3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6AA358CC-59DE-2A4A-947D-840BBF578F2F}"/>
              </a:ext>
            </a:extLst>
          </p:cNvPr>
          <p:cNvSpPr/>
          <p:nvPr/>
        </p:nvSpPr>
        <p:spPr>
          <a:xfrm>
            <a:off x="3076535" y="2753694"/>
            <a:ext cx="8313360" cy="8667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/>
            <a:r>
              <a:rPr lang="sv-SE" sz="3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Fråga företaget om de har schyssta arbetsvillkor.</a:t>
            </a:r>
            <a:endParaRPr sz="3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426A3974-4A3A-BD4C-B293-058185BA6B5D}"/>
              </a:ext>
            </a:extLst>
          </p:cNvPr>
          <p:cNvSpPr/>
          <p:nvPr/>
        </p:nvSpPr>
        <p:spPr>
          <a:xfrm>
            <a:off x="3108619" y="3787071"/>
            <a:ext cx="8313360" cy="8667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/>
            <a:r>
              <a:rPr lang="sv-SE" sz="3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Skriv under upprop och namninsamlingar!</a:t>
            </a:r>
            <a:endParaRPr sz="3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04CEAD6E-AC7C-CE40-879E-1681DBB3B5F9}"/>
              </a:ext>
            </a:extLst>
          </p:cNvPr>
          <p:cNvSpPr/>
          <p:nvPr/>
        </p:nvSpPr>
        <p:spPr>
          <a:xfrm>
            <a:off x="3082047" y="3220599"/>
            <a:ext cx="7029987" cy="496683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/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Till exempel, vilken lön får arbetarna som har sytt den här tröjan?</a:t>
            </a:r>
            <a:endParaRPr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493E5A3F-EC72-BF43-8557-46397A965C00}"/>
              </a:ext>
            </a:extLst>
          </p:cNvPr>
          <p:cNvSpPr/>
          <p:nvPr/>
        </p:nvSpPr>
        <p:spPr>
          <a:xfrm>
            <a:off x="3130054" y="4275851"/>
            <a:ext cx="7029987" cy="496683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/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Finns på Fair Actions </a:t>
            </a:r>
            <a:r>
              <a:rPr lang="sv-SE" sz="2000" dirty="0" err="1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instagram</a:t>
            </a: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(du kan också bli medlem gratis). </a:t>
            </a:r>
            <a:endParaRPr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27F4C252-452C-B84C-B172-3C9D453D5A6E}"/>
              </a:ext>
            </a:extLst>
          </p:cNvPr>
          <p:cNvSpPr/>
          <p:nvPr/>
        </p:nvSpPr>
        <p:spPr>
          <a:xfrm>
            <a:off x="3138156" y="5387420"/>
            <a:ext cx="7029987" cy="496683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/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Ju fler som sätter press, desto större chans att företaget förbättrar sig!</a:t>
            </a:r>
            <a:endParaRPr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172ACD4B-1CDB-5741-A8AA-7D1C824941C3}"/>
              </a:ext>
            </a:extLst>
          </p:cNvPr>
          <p:cNvSpPr/>
          <p:nvPr/>
        </p:nvSpPr>
        <p:spPr>
          <a:xfrm rot="10800000">
            <a:off x="973447" y="1896331"/>
            <a:ext cx="6550299" cy="365472"/>
          </a:xfrm>
          <a:prstGeom prst="rect">
            <a:avLst/>
          </a:prstGeom>
          <a:solidFill>
            <a:srgbClr val="E98A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C2C266E4-479E-8543-A4F1-398C54E60EB7}"/>
              </a:ext>
            </a:extLst>
          </p:cNvPr>
          <p:cNvSpPr/>
          <p:nvPr/>
        </p:nvSpPr>
        <p:spPr>
          <a:xfrm>
            <a:off x="973448" y="1878591"/>
            <a:ext cx="6713039" cy="8763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Kan du komma på fler sätt att påverka företagen att bli mer hållbara?</a:t>
            </a: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336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Title copy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07C2F5C-8E6E-F143-8FC3-C512980C0D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7" b="3048"/>
          <a:stretch/>
        </p:blipFill>
        <p:spPr>
          <a:xfrm>
            <a:off x="0" y="-1"/>
            <a:ext cx="13011150" cy="731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97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488E0F43-83B4-D343-8772-F0D4B34E56C8}"/>
              </a:ext>
            </a:extLst>
          </p:cNvPr>
          <p:cNvSpPr/>
          <p:nvPr/>
        </p:nvSpPr>
        <p:spPr>
          <a:xfrm>
            <a:off x="914447" y="866775"/>
            <a:ext cx="6602232" cy="8763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sv-SE" sz="45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UPPLÄGG</a:t>
            </a:r>
            <a:endParaRPr sz="45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05F7A51C-08D6-7242-BEC1-1FA3D750DB99}"/>
              </a:ext>
            </a:extLst>
          </p:cNvPr>
          <p:cNvSpPr/>
          <p:nvPr/>
        </p:nvSpPr>
        <p:spPr>
          <a:xfrm>
            <a:off x="176374" y="185980"/>
            <a:ext cx="12656224" cy="6943240"/>
          </a:xfrm>
          <a:prstGeom prst="rect">
            <a:avLst/>
          </a:prstGeom>
          <a:noFill/>
          <a:ln w="36195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0C723E1-70A1-A943-9190-6FEC6EE81D1A}"/>
              </a:ext>
            </a:extLst>
          </p:cNvPr>
          <p:cNvSpPr/>
          <p:nvPr/>
        </p:nvSpPr>
        <p:spPr>
          <a:xfrm rot="5400000">
            <a:off x="-3481229" y="3481224"/>
            <a:ext cx="7315202" cy="352747"/>
          </a:xfrm>
          <a:prstGeom prst="rect">
            <a:avLst/>
          </a:prstGeom>
          <a:solidFill>
            <a:srgbClr val="1E1E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28C598B5-A786-9543-B8C1-88B918A74512}"/>
              </a:ext>
            </a:extLst>
          </p:cNvPr>
          <p:cNvSpPr/>
          <p:nvPr/>
        </p:nvSpPr>
        <p:spPr>
          <a:xfrm rot="10800000">
            <a:off x="352746" y="2206187"/>
            <a:ext cx="1625946" cy="594310"/>
          </a:xfrm>
          <a:prstGeom prst="rect">
            <a:avLst/>
          </a:prstGeom>
          <a:solidFill>
            <a:srgbClr val="E98A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7926A98A-A43A-BB49-AB33-4F21CF872D0B}"/>
              </a:ext>
            </a:extLst>
          </p:cNvPr>
          <p:cNvSpPr/>
          <p:nvPr/>
        </p:nvSpPr>
        <p:spPr>
          <a:xfrm rot="5400000">
            <a:off x="868562" y="2704810"/>
            <a:ext cx="594310" cy="1625947"/>
          </a:xfrm>
          <a:prstGeom prst="rect">
            <a:avLst/>
          </a:prstGeom>
          <a:solidFill>
            <a:srgbClr val="2960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3C06029-A05C-0D40-BCA4-F7D432F82A5D}"/>
              </a:ext>
            </a:extLst>
          </p:cNvPr>
          <p:cNvSpPr/>
          <p:nvPr/>
        </p:nvSpPr>
        <p:spPr>
          <a:xfrm rot="5400000">
            <a:off x="868560" y="4660915"/>
            <a:ext cx="594310" cy="1625946"/>
          </a:xfrm>
          <a:prstGeom prst="rect">
            <a:avLst/>
          </a:prstGeom>
          <a:solidFill>
            <a:srgbClr val="2D44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2EB6BA8-472D-1F4A-8991-B3536C7687FA}"/>
              </a:ext>
            </a:extLst>
          </p:cNvPr>
          <p:cNvSpPr/>
          <p:nvPr/>
        </p:nvSpPr>
        <p:spPr>
          <a:xfrm rot="5400000">
            <a:off x="868560" y="3667596"/>
            <a:ext cx="594310" cy="1625945"/>
          </a:xfrm>
          <a:prstGeom prst="rect">
            <a:avLst/>
          </a:prstGeom>
          <a:solidFill>
            <a:srgbClr val="FBD3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1D0F5210-C571-5B49-BA6B-F54316D62014}"/>
              </a:ext>
            </a:extLst>
          </p:cNvPr>
          <p:cNvSpPr/>
          <p:nvPr/>
        </p:nvSpPr>
        <p:spPr>
          <a:xfrm>
            <a:off x="2104269" y="2206187"/>
            <a:ext cx="8427882" cy="594311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/>
            <a:r>
              <a:rPr lang="sv-SE" sz="3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Löner i modeindustrin – hur ser situationen ut idag?</a:t>
            </a:r>
            <a:endParaRPr sz="3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41411A1A-3833-0541-9E97-FF2CC231D2A2}"/>
              </a:ext>
            </a:extLst>
          </p:cNvPr>
          <p:cNvSpPr/>
          <p:nvPr/>
        </p:nvSpPr>
        <p:spPr>
          <a:xfrm>
            <a:off x="2104269" y="3206080"/>
            <a:ext cx="6871800" cy="594311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/>
            <a:r>
              <a:rPr lang="sv-SE" sz="3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Varför transparens är viktigt.</a:t>
            </a:r>
            <a:endParaRPr sz="3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5D7D4071-AF90-7544-9C32-512C7AF591D8}"/>
              </a:ext>
            </a:extLst>
          </p:cNvPr>
          <p:cNvSpPr/>
          <p:nvPr/>
        </p:nvSpPr>
        <p:spPr>
          <a:xfrm>
            <a:off x="2155056" y="4186900"/>
            <a:ext cx="6871800" cy="594311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/>
            <a:r>
              <a:rPr lang="sv-SE" sz="3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Granska företag!</a:t>
            </a:r>
            <a:endParaRPr sz="3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0F1FEFF3-892F-3F48-A78E-FB143B5C1150}"/>
              </a:ext>
            </a:extLst>
          </p:cNvPr>
          <p:cNvSpPr/>
          <p:nvPr/>
        </p:nvSpPr>
        <p:spPr>
          <a:xfrm>
            <a:off x="2155056" y="5151399"/>
            <a:ext cx="6871800" cy="594311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/>
            <a:r>
              <a:rPr lang="sv-SE" sz="3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Vem har ansvar för att lösa problemet?  </a:t>
            </a:r>
            <a:endParaRPr sz="3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573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media 2" descr="KLÄDER: STÖRRE KLIMATBOV ÄN FLYGET?">
            <a:hlinkClick r:id="" action="ppaction://media"/>
            <a:extLst>
              <a:ext uri="{FF2B5EF4-FFF2-40B4-BE49-F238E27FC236}">
                <a16:creationId xmlns:a16="http://schemas.microsoft.com/office/drawing/2014/main" id="{744541A2-65AB-D148-9E16-A61007356BD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36100"/>
            <a:ext cx="13011150" cy="73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4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05F7A51C-08D6-7242-BEC1-1FA3D750DB99}"/>
              </a:ext>
            </a:extLst>
          </p:cNvPr>
          <p:cNvSpPr/>
          <p:nvPr/>
        </p:nvSpPr>
        <p:spPr>
          <a:xfrm>
            <a:off x="176374" y="201478"/>
            <a:ext cx="12656224" cy="6943240"/>
          </a:xfrm>
          <a:prstGeom prst="rect">
            <a:avLst/>
          </a:prstGeom>
          <a:noFill/>
          <a:ln w="36195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0C723E1-70A1-A943-9190-6FEC6EE81D1A}"/>
              </a:ext>
            </a:extLst>
          </p:cNvPr>
          <p:cNvSpPr/>
          <p:nvPr/>
        </p:nvSpPr>
        <p:spPr>
          <a:xfrm rot="10800000">
            <a:off x="0" y="-1"/>
            <a:ext cx="13011150" cy="371959"/>
          </a:xfrm>
          <a:prstGeom prst="rect">
            <a:avLst/>
          </a:prstGeom>
          <a:solidFill>
            <a:srgbClr val="E98A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03F2569-39B2-A54E-B82C-2A17D6C1696D}"/>
              </a:ext>
            </a:extLst>
          </p:cNvPr>
          <p:cNvSpPr/>
          <p:nvPr/>
        </p:nvSpPr>
        <p:spPr>
          <a:xfrm>
            <a:off x="945061" y="960838"/>
            <a:ext cx="6463129" cy="6664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07A833D-7B6A-5B49-8FCA-A4EE25299AFA}"/>
              </a:ext>
            </a:extLst>
          </p:cNvPr>
          <p:cNvSpPr/>
          <p:nvPr/>
        </p:nvSpPr>
        <p:spPr>
          <a:xfrm>
            <a:off x="914447" y="866775"/>
            <a:ext cx="6602232" cy="8763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sv-SE" sz="45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MINIMILÖN &amp; LEVNADSLÖN</a:t>
            </a:r>
            <a:endParaRPr sz="45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9A3DC5FB-BB0D-9B44-9E65-5F388ABEFEF8}"/>
              </a:ext>
            </a:extLst>
          </p:cNvPr>
          <p:cNvSpPr txBox="1"/>
          <p:nvPr/>
        </p:nvSpPr>
        <p:spPr>
          <a:xfrm>
            <a:off x="945060" y="1944555"/>
            <a:ext cx="700695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Den som arbetar ska kunna leva på sin heltidslön. Så är inte fallet för de flesta arbetare i länder som tillverkar kläder som konsumeras i Sverige. Många har inte en chans att klara sig på sin lön, även om fabrikerna följer landets löneregler. Den lagstadgade minimilönen ligger nämligen ofta under nivån för en levnadslön.</a:t>
            </a:r>
          </a:p>
          <a:p>
            <a:endParaRPr lang="sv-SE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sv-SE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Minimilön </a:t>
            </a:r>
            <a:r>
              <a:rPr lang="sv-SE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är den lägsta lagliga lönen en arbetare får tjäna i ett land. Minimilönen beräknas av landets regering.</a:t>
            </a:r>
            <a:br>
              <a:rPr lang="sv-SE" sz="2000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endParaRPr lang="sv-SE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sv-SE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Levnadslön</a:t>
            </a:r>
            <a:r>
              <a:rPr lang="sv-SE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är den lön som krävs för en människa att försörja sig själv och sin familj. Levnadslönen räknas exempelvis ut av </a:t>
            </a:r>
            <a:r>
              <a:rPr lang="sv-SE" sz="2000" dirty="0"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Global </a:t>
            </a:r>
            <a:r>
              <a:rPr lang="sv-SE" sz="2000" dirty="0" err="1"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Living</a:t>
            </a:r>
            <a:r>
              <a:rPr lang="sv-SE" sz="2000" dirty="0"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 </a:t>
            </a:r>
            <a:r>
              <a:rPr lang="sv-SE" sz="2000" dirty="0" err="1"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Wage</a:t>
            </a:r>
            <a:r>
              <a:rPr lang="sv-SE" sz="2000" dirty="0"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 </a:t>
            </a:r>
            <a:r>
              <a:rPr lang="sv-SE" sz="2000" dirty="0" err="1"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Coalition</a:t>
            </a:r>
            <a:r>
              <a:rPr lang="sv-SE" sz="2000" dirty="0"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. </a:t>
            </a:r>
            <a:endParaRPr lang="sv-SE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4" name="Bildobjekt 13" descr="En bild som visar person, personer&#10;&#10;Automatiskt genererad beskrivning">
            <a:extLst>
              <a:ext uri="{FF2B5EF4-FFF2-40B4-BE49-F238E27FC236}">
                <a16:creationId xmlns:a16="http://schemas.microsoft.com/office/drawing/2014/main" id="{8AA6F8D4-5750-1E44-AE61-645339DA94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2" t="5085" r="19523" b="5296"/>
          <a:stretch/>
        </p:blipFill>
        <p:spPr>
          <a:xfrm>
            <a:off x="8555064" y="-2"/>
            <a:ext cx="4478988" cy="7315200"/>
          </a:xfrm>
          <a:prstGeom prst="rect">
            <a:avLst/>
          </a:prstGeom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C33A5619-B9DC-484C-BBB6-4CFB49FD2F1E}"/>
              </a:ext>
            </a:extLst>
          </p:cNvPr>
          <p:cNvSpPr txBox="1"/>
          <p:nvPr/>
        </p:nvSpPr>
        <p:spPr>
          <a:xfrm>
            <a:off x="10483459" y="6973813"/>
            <a:ext cx="30333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</a:t>
            </a:r>
            <a:r>
              <a:rPr lang="sv-S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Kristof</a:t>
            </a:r>
            <a:r>
              <a:rPr lang="sv-S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Vadino/CCC</a:t>
            </a:r>
          </a:p>
        </p:txBody>
      </p:sp>
    </p:spTree>
    <p:extLst>
      <p:ext uri="{BB962C8B-B14F-4D97-AF65-F5344CB8AC3E}">
        <p14:creationId xmlns:p14="http://schemas.microsoft.com/office/powerpoint/2010/main" val="698659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Untitled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ngladesh_Löner.png">
            <a:extLst>
              <a:ext uri="{FF2B5EF4-FFF2-40B4-BE49-F238E27FC236}">
                <a16:creationId xmlns:a16="http://schemas.microsoft.com/office/drawing/2014/main" id="{C21C5253-FE66-4A7B-A30C-04D0AE4E7C9E}"/>
              </a:ext>
            </a:extLst>
          </p:cNvPr>
          <p:cNvPicPr/>
          <p:nvPr/>
        </p:nvPicPr>
        <p:blipFill rotWithShape="1">
          <a:blip r:embed="rId3"/>
          <a:srcRect t="4019" b="4795"/>
          <a:stretch/>
        </p:blipFill>
        <p:spPr>
          <a:xfrm>
            <a:off x="0" y="0"/>
            <a:ext cx="13011150" cy="741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61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05F7A51C-08D6-7242-BEC1-1FA3D750DB99}"/>
              </a:ext>
            </a:extLst>
          </p:cNvPr>
          <p:cNvSpPr/>
          <p:nvPr/>
        </p:nvSpPr>
        <p:spPr>
          <a:xfrm>
            <a:off x="176374" y="201478"/>
            <a:ext cx="12656224" cy="6943240"/>
          </a:xfrm>
          <a:prstGeom prst="rect">
            <a:avLst/>
          </a:prstGeom>
          <a:noFill/>
          <a:ln w="36195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03F2569-39B2-A54E-B82C-2A17D6C1696D}"/>
              </a:ext>
            </a:extLst>
          </p:cNvPr>
          <p:cNvSpPr/>
          <p:nvPr/>
        </p:nvSpPr>
        <p:spPr>
          <a:xfrm>
            <a:off x="945062" y="960838"/>
            <a:ext cx="6255838" cy="6664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07A833D-7B6A-5B49-8FCA-A4EE25299AFA}"/>
              </a:ext>
            </a:extLst>
          </p:cNvPr>
          <p:cNvSpPr/>
          <p:nvPr/>
        </p:nvSpPr>
        <p:spPr>
          <a:xfrm>
            <a:off x="914447" y="866775"/>
            <a:ext cx="6602232" cy="8763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sv-SE" sz="45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EN MÄNSKLIG RÄTTIGHET</a:t>
            </a:r>
            <a:endParaRPr sz="45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C33A5619-B9DC-484C-BBB6-4CFB49FD2F1E}"/>
              </a:ext>
            </a:extLst>
          </p:cNvPr>
          <p:cNvSpPr txBox="1"/>
          <p:nvPr/>
        </p:nvSpPr>
        <p:spPr>
          <a:xfrm>
            <a:off x="10483459" y="6973813"/>
            <a:ext cx="30333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</a:t>
            </a:r>
            <a:r>
              <a:rPr lang="sv-S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Kristof</a:t>
            </a:r>
            <a:r>
              <a:rPr lang="sv-S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Vadino/CCC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351411F-815D-D749-A9E5-3C8B882F1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328" y="-1511970"/>
            <a:ext cx="5225644" cy="4430910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422A8296-38F8-2D45-B970-FF5A143CF9D7}"/>
              </a:ext>
            </a:extLst>
          </p:cNvPr>
          <p:cNvSpPr/>
          <p:nvPr/>
        </p:nvSpPr>
        <p:spPr>
          <a:xfrm>
            <a:off x="945061" y="2062694"/>
            <a:ext cx="8492853" cy="36195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Att ha en lön som det går att leva på är en mänsklig rättighet. Det fastslås i FN:s allmänna förklaring om de mänskliga rättigheterna i artikel 23. Där står det bland annat att: </a:t>
            </a:r>
          </a:p>
          <a:p>
            <a:pPr algn="l" hangingPunct="0">
              <a:lnSpc>
                <a:spcPct val="83333"/>
              </a:lnSpc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l" hangingPunct="0">
              <a:lnSpc>
                <a:spcPct val="83333"/>
              </a:lnSpc>
            </a:pPr>
            <a:r>
              <a:rPr lang="sv-SE" sz="2000" i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Var och en som arbetar har rätt till en rättvis och tillfredsställande ersättning som ger honom/henne och hans/hennes familj en </a:t>
            </a:r>
            <a:r>
              <a:rPr lang="sv-SE" sz="2000" b="1" i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människovärdig tillvaro </a:t>
            </a:r>
            <a:r>
              <a:rPr lang="sv-SE" sz="2000" i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och som vid behov kan kompletteras med andra medel för socialt skydd.  </a:t>
            </a:r>
          </a:p>
          <a:p>
            <a:pPr algn="l" hangingPunct="0">
              <a:lnSpc>
                <a:spcPct val="83333"/>
              </a:lnSpc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l" hangingPunct="0">
              <a:lnSpc>
                <a:spcPct val="83333"/>
              </a:lnSpc>
            </a:pPr>
            <a:r>
              <a:rPr lang="sv-SE" sz="2000" b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Diskussion: </a:t>
            </a: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Vilka utgifter bör en levnadslön räcka till?</a:t>
            </a: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9D1C43E2-85AB-4C43-8DD4-CF2AE4790423}"/>
              </a:ext>
            </a:extLst>
          </p:cNvPr>
          <p:cNvSpPr/>
          <p:nvPr/>
        </p:nvSpPr>
        <p:spPr>
          <a:xfrm rot="10800000">
            <a:off x="-1089" y="6958738"/>
            <a:ext cx="13011150" cy="371959"/>
          </a:xfrm>
          <a:prstGeom prst="rect">
            <a:avLst/>
          </a:prstGeom>
          <a:solidFill>
            <a:srgbClr val="E98A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 descr="En bild som visar inomhus, person&#10;&#10;Automatiskt genererad beskrivning">
            <a:extLst>
              <a:ext uri="{FF2B5EF4-FFF2-40B4-BE49-F238E27FC236}">
                <a16:creationId xmlns:a16="http://schemas.microsoft.com/office/drawing/2014/main" id="{CD5602C3-B4E3-4A49-A08D-3B3C79F8DB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9" b="5856"/>
          <a:stretch/>
        </p:blipFill>
        <p:spPr>
          <a:xfrm>
            <a:off x="7655651" y="4411759"/>
            <a:ext cx="5355499" cy="291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67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05F7A51C-08D6-7242-BEC1-1FA3D750DB99}"/>
              </a:ext>
            </a:extLst>
          </p:cNvPr>
          <p:cNvSpPr/>
          <p:nvPr/>
        </p:nvSpPr>
        <p:spPr>
          <a:xfrm>
            <a:off x="176374" y="201478"/>
            <a:ext cx="12656224" cy="6943240"/>
          </a:xfrm>
          <a:prstGeom prst="rect">
            <a:avLst/>
          </a:prstGeom>
          <a:noFill/>
          <a:ln w="36195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69295E2F-BFC1-294F-A385-4BBE03DD84F1}"/>
              </a:ext>
            </a:extLst>
          </p:cNvPr>
          <p:cNvSpPr/>
          <p:nvPr/>
        </p:nvSpPr>
        <p:spPr>
          <a:xfrm rot="5400000">
            <a:off x="-3481229" y="3481224"/>
            <a:ext cx="7315202" cy="352747"/>
          </a:xfrm>
          <a:prstGeom prst="rect">
            <a:avLst/>
          </a:prstGeom>
          <a:solidFill>
            <a:srgbClr val="E98A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5DB5C84-21CA-7F43-8E70-44E037EA7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7" y="15669"/>
            <a:ext cx="13011150" cy="73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97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natur&#10;&#10;Automatiskt genererad beskrivning">
            <a:extLst>
              <a:ext uri="{FF2B5EF4-FFF2-40B4-BE49-F238E27FC236}">
                <a16:creationId xmlns:a16="http://schemas.microsoft.com/office/drawing/2014/main" id="{20F3F892-A445-6045-B80C-66C5FB026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3011150" cy="7314857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05F7A51C-08D6-7242-BEC1-1FA3D750DB99}"/>
              </a:ext>
            </a:extLst>
          </p:cNvPr>
          <p:cNvSpPr/>
          <p:nvPr/>
        </p:nvSpPr>
        <p:spPr>
          <a:xfrm>
            <a:off x="176374" y="201478"/>
            <a:ext cx="12656224" cy="6943240"/>
          </a:xfrm>
          <a:prstGeom prst="rect">
            <a:avLst/>
          </a:prstGeom>
          <a:noFill/>
          <a:ln w="36195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03F2569-39B2-A54E-B82C-2A17D6C1696D}"/>
              </a:ext>
            </a:extLst>
          </p:cNvPr>
          <p:cNvSpPr/>
          <p:nvPr/>
        </p:nvSpPr>
        <p:spPr>
          <a:xfrm>
            <a:off x="945062" y="960838"/>
            <a:ext cx="4492352" cy="6664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07A833D-7B6A-5B49-8FCA-A4EE25299AFA}"/>
              </a:ext>
            </a:extLst>
          </p:cNvPr>
          <p:cNvSpPr/>
          <p:nvPr/>
        </p:nvSpPr>
        <p:spPr>
          <a:xfrm>
            <a:off x="914447" y="866775"/>
            <a:ext cx="6602232" cy="8763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sv-SE" sz="45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LÖNER I VÄRLDEN</a:t>
            </a:r>
            <a:endParaRPr sz="45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C33A5619-B9DC-484C-BBB6-4CFB49FD2F1E}"/>
              </a:ext>
            </a:extLst>
          </p:cNvPr>
          <p:cNvSpPr txBox="1"/>
          <p:nvPr/>
        </p:nvSpPr>
        <p:spPr>
          <a:xfrm>
            <a:off x="10483459" y="6973813"/>
            <a:ext cx="30333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</a:t>
            </a:r>
            <a:r>
              <a:rPr lang="sv-S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Kristof</a:t>
            </a:r>
            <a:r>
              <a:rPr lang="sv-S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Vadino/CCC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422A8296-38F8-2D45-B970-FF5A143CF9D7}"/>
              </a:ext>
            </a:extLst>
          </p:cNvPr>
          <p:cNvSpPr/>
          <p:nvPr/>
        </p:nvSpPr>
        <p:spPr>
          <a:xfrm>
            <a:off x="945061" y="2062694"/>
            <a:ext cx="8492853" cy="36195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Vilken inkomst har arbetare runt om i världen och hur ser arbetsvillkoren ut?</a:t>
            </a: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b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sv-SE" sz="2000" b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Övning i grupp: </a:t>
            </a: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1. Kolla på era klädesplagg och se vilka länder de är tillverkade i. </a:t>
            </a:r>
            <a:b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2. Sammanställ i grupp vilka länder de flesta plaggen kommer ifrån. </a:t>
            </a: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9D1C43E2-85AB-4C43-8DD4-CF2AE4790423}"/>
              </a:ext>
            </a:extLst>
          </p:cNvPr>
          <p:cNvSpPr/>
          <p:nvPr/>
        </p:nvSpPr>
        <p:spPr>
          <a:xfrm rot="10800000">
            <a:off x="-1089" y="6958738"/>
            <a:ext cx="13011150" cy="371959"/>
          </a:xfrm>
          <a:prstGeom prst="rect">
            <a:avLst/>
          </a:prstGeom>
          <a:solidFill>
            <a:srgbClr val="E98A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7148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dfba9f-d56b-4d04-9cec-3defe54c261c">
      <Terms xmlns="http://schemas.microsoft.com/office/infopath/2007/PartnerControls"/>
    </lcf76f155ced4ddcb4097134ff3c332f>
    <TaxCatchAll xmlns="58a07ec1-7550-483a-8849-b3bffa39a5f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BB676EF3F648048B5AEBE0ADE532136" ma:contentTypeVersion="16" ma:contentTypeDescription="Skapa ett nytt dokument." ma:contentTypeScope="" ma:versionID="9299f0f800661c1157b46c252b863df9">
  <xsd:schema xmlns:xsd="http://www.w3.org/2001/XMLSchema" xmlns:xs="http://www.w3.org/2001/XMLSchema" xmlns:p="http://schemas.microsoft.com/office/2006/metadata/properties" xmlns:ns2="82dfba9f-d56b-4d04-9cec-3defe54c261c" xmlns:ns3="58a07ec1-7550-483a-8849-b3bffa39a5f1" targetNamespace="http://schemas.microsoft.com/office/2006/metadata/properties" ma:root="true" ma:fieldsID="df6be5fb325db8fcfb3c3c401d311262" ns2:_="" ns3:_="">
    <xsd:import namespace="82dfba9f-d56b-4d04-9cec-3defe54c261c"/>
    <xsd:import namespace="58a07ec1-7550-483a-8849-b3bffa39a5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dfba9f-d56b-4d04-9cec-3defe54c26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8e9d6d3b-f061-4d65-9722-fbffa804ec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a07ec1-7550-483a-8849-b3bffa39a5f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d0649d7-c601-4745-a62f-0748319ac7c5}" ma:internalName="TaxCatchAll" ma:showField="CatchAllData" ma:web="58a07ec1-7550-483a-8849-b3bffa39a5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7CE135-5438-493C-9912-476D8A4F0B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BC91B1A-758E-4C06-B9E0-0E8F9A5BBD64}">
  <ds:schemaRefs>
    <ds:schemaRef ds:uri="http://www.w3.org/XML/1998/namespace"/>
    <ds:schemaRef ds:uri="http://purl.org/dc/elements/1.1/"/>
    <ds:schemaRef ds:uri="58a07ec1-7550-483a-8849-b3bffa39a5f1"/>
    <ds:schemaRef ds:uri="http://purl.org/dc/dcmitype/"/>
    <ds:schemaRef ds:uri="82dfba9f-d56b-4d04-9cec-3defe54c261c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626CF354-36A6-4C85-B584-37CB4241CA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dfba9f-d56b-4d04-9cec-3defe54c261c"/>
    <ds:schemaRef ds:uri="58a07ec1-7550-483a-8849-b3bffa39a5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896</Words>
  <Application>Microsoft Office PowerPoint</Application>
  <PresentationFormat>Anpassad</PresentationFormat>
  <Paragraphs>147</Paragraphs>
  <Slides>21</Slides>
  <Notes>21</Notes>
  <HiddenSlides>0</HiddenSlides>
  <MMClips>2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21</vt:i4>
      </vt:variant>
    </vt:vector>
  </HeadingPairs>
  <TitlesOfParts>
    <vt:vector size="26" baseType="lpstr">
      <vt:lpstr>Arial Narrow</vt:lpstr>
      <vt:lpstr>Trade Gothic LT Std Cn</vt:lpstr>
      <vt:lpstr>Arial</vt:lpstr>
      <vt:lpstr>Calibri</vt:lpstr>
      <vt:lpstr>Office Theme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Visme Presentation</dc:title>
  <dc:creator/>
  <cp:lastModifiedBy/>
  <cp:revision>7</cp:revision>
  <dcterms:created xsi:type="dcterms:W3CDTF">2021-11-17T14:40:35Z</dcterms:created>
  <dcterms:modified xsi:type="dcterms:W3CDTF">2023-03-30T12:23:30Z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0x0101006BB676EF3F648048B5AEBE0ADE532136</vt:lpwstr>
  </property>
  <property fmtid="{D5CDD505-2E9C-101B-9397-08002B2CF9AE}" pid="3" name="MediaServiceImageTags">
    <vt:lpwstr/>
  </property>
</Properties>
</file>